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775" r:id="rId6"/>
    <p:sldMasterId id="2147483787" r:id="rId7"/>
    <p:sldMasterId id="2147483800" r:id="rId8"/>
  </p:sldMasterIdLst>
  <p:notesMasterIdLst>
    <p:notesMasterId r:id="rId26"/>
  </p:notesMasterIdLst>
  <p:sldIdLst>
    <p:sldId id="762" r:id="rId9"/>
    <p:sldId id="1653" r:id="rId10"/>
    <p:sldId id="3354" r:id="rId11"/>
    <p:sldId id="3347" r:id="rId12"/>
    <p:sldId id="2141412225" r:id="rId13"/>
    <p:sldId id="2141412216" r:id="rId14"/>
    <p:sldId id="2141412210" r:id="rId15"/>
    <p:sldId id="2134804193" r:id="rId16"/>
    <p:sldId id="2141412219" r:id="rId17"/>
    <p:sldId id="2141412220" r:id="rId18"/>
    <p:sldId id="2141412221" r:id="rId19"/>
    <p:sldId id="2141412222" r:id="rId20"/>
    <p:sldId id="2141412223" r:id="rId21"/>
    <p:sldId id="2141412224" r:id="rId22"/>
    <p:sldId id="2141412214" r:id="rId23"/>
    <p:sldId id="2141412215" r:id="rId24"/>
    <p:sldId id="2134804607" r:id="rId2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440E4B-492C-4F23-96D8-FC8C4965DEDA}">
          <p14:sldIdLst>
            <p14:sldId id="762"/>
            <p14:sldId id="1653"/>
            <p14:sldId id="3354"/>
            <p14:sldId id="3347"/>
            <p14:sldId id="2141412225"/>
            <p14:sldId id="2141412216"/>
            <p14:sldId id="2141412210"/>
            <p14:sldId id="2134804193"/>
            <p14:sldId id="2141412219"/>
            <p14:sldId id="2141412220"/>
            <p14:sldId id="2141412221"/>
            <p14:sldId id="2141412222"/>
            <p14:sldId id="2141412223"/>
            <p14:sldId id="2141412224"/>
            <p14:sldId id="2141412214"/>
            <p14:sldId id="2141412215"/>
            <p14:sldId id="213480460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araj, Deepa /ZA" initials="MD/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96669-E76B-4B6D-A95C-ED5EB6EEA6FA}" v="228" dt="2021-07-19T10:04:38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7072" autoAdjust="0"/>
  </p:normalViewPr>
  <p:slideViewPr>
    <p:cSldViewPr snapToGrid="0">
      <p:cViewPr>
        <p:scale>
          <a:sx n="50" d="100"/>
          <a:sy n="50" d="100"/>
        </p:scale>
        <p:origin x="-1256" y="-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A719D-8967-458C-8717-A9CC670BD72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D3491A-6A02-4875-9F81-CA38D2B1E5BC}">
      <dgm:prSet phldrT="[Text]" custT="1"/>
      <dgm:spPr/>
      <dgm:t>
        <a:bodyPr/>
        <a:lstStyle/>
        <a:p>
          <a:r>
            <a:rPr lang="en-US" sz="3100" b="1" dirty="0"/>
            <a:t>Changing Landscape </a:t>
          </a:r>
          <a:endParaRPr lang="en-GB" sz="3100" b="1" dirty="0"/>
        </a:p>
      </dgm:t>
    </dgm:pt>
    <dgm:pt modelId="{1A08818D-ECB0-4FF5-8991-05D387983843}" type="parTrans" cxnId="{C22F5347-47C0-423F-991C-C322603C8718}">
      <dgm:prSet/>
      <dgm:spPr/>
      <dgm:t>
        <a:bodyPr/>
        <a:lstStyle/>
        <a:p>
          <a:endParaRPr lang="en-GB"/>
        </a:p>
      </dgm:t>
    </dgm:pt>
    <dgm:pt modelId="{F4793D30-2756-4129-858B-0A6A35BC20E1}" type="sibTrans" cxnId="{C22F5347-47C0-423F-991C-C322603C8718}">
      <dgm:prSet/>
      <dgm:spPr/>
      <dgm:t>
        <a:bodyPr/>
        <a:lstStyle/>
        <a:p>
          <a:endParaRPr lang="en-GB"/>
        </a:p>
      </dgm:t>
    </dgm:pt>
    <dgm:pt modelId="{05D92515-B192-49B4-B6D2-0ACD6C22C1A0}">
      <dgm:prSet phldrT="[Text]" custT="1"/>
      <dgm:spPr/>
      <dgm:t>
        <a:bodyPr anchor="t"/>
        <a:lstStyle/>
        <a:p>
          <a:pPr algn="ctr">
            <a:buClr>
              <a:srgbClr val="595959"/>
            </a:buClr>
            <a:buSzPts val="1800"/>
            <a:buNone/>
          </a:pPr>
          <a:r>
            <a:rPr lang="en-GB" sz="1800" dirty="0">
              <a:solidFill>
                <a:srgbClr val="464646"/>
              </a:solidFill>
            </a:rPr>
            <a:t>The rapid evolution of </a:t>
          </a:r>
          <a:r>
            <a:rPr lang="en-GB" sz="1800" b="1" dirty="0">
              <a:solidFill>
                <a:srgbClr val="464646"/>
              </a:solidFill>
            </a:rPr>
            <a:t>technology is transforming the delivery of healthcare</a:t>
          </a:r>
          <a:endParaRPr lang="en-GB" sz="1800" dirty="0"/>
        </a:p>
      </dgm:t>
    </dgm:pt>
    <dgm:pt modelId="{C3B08D3A-B58A-4FEA-AF2C-8F97E2448BCE}" type="parTrans" cxnId="{595315A4-467C-41FA-94F9-4BD2B2960C67}">
      <dgm:prSet/>
      <dgm:spPr/>
      <dgm:t>
        <a:bodyPr/>
        <a:lstStyle/>
        <a:p>
          <a:endParaRPr lang="en-GB"/>
        </a:p>
      </dgm:t>
    </dgm:pt>
    <dgm:pt modelId="{F846C50B-F862-4B38-9010-59F6FC90279D}" type="sibTrans" cxnId="{595315A4-467C-41FA-94F9-4BD2B2960C67}">
      <dgm:prSet/>
      <dgm:spPr/>
      <dgm:t>
        <a:bodyPr/>
        <a:lstStyle/>
        <a:p>
          <a:endParaRPr lang="en-GB"/>
        </a:p>
      </dgm:t>
    </dgm:pt>
    <dgm:pt modelId="{7A9AE92C-49AA-404C-8F5D-0806FFF9F019}">
      <dgm:prSet phldrT="[Text]" custT="1"/>
      <dgm:spPr/>
      <dgm:t>
        <a:bodyPr anchor="t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b="1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Key goals: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1. Tech &amp; digital healthcare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2. Pharmacist as core HCP</a:t>
          </a:r>
          <a:endParaRPr lang="en-GB" sz="1800" kern="1200" dirty="0">
            <a:solidFill>
              <a:srgbClr val="464646"/>
            </a:solidFill>
            <a:latin typeface="Arial"/>
            <a:ea typeface="+mn-ea"/>
            <a:cs typeface="+mn-cs"/>
          </a:endParaRPr>
        </a:p>
      </dgm:t>
    </dgm:pt>
    <dgm:pt modelId="{BF0369F8-9952-47C2-86B6-9311099EE07A}" type="parTrans" cxnId="{6D75E8D3-9AAC-4AFD-8BA1-7D083EC586CB}">
      <dgm:prSet/>
      <dgm:spPr/>
      <dgm:t>
        <a:bodyPr/>
        <a:lstStyle/>
        <a:p>
          <a:endParaRPr lang="en-GB"/>
        </a:p>
      </dgm:t>
    </dgm:pt>
    <dgm:pt modelId="{D1EA5054-8599-4729-AFD3-5DAA40DD4042}" type="sibTrans" cxnId="{6D75E8D3-9AAC-4AFD-8BA1-7D083EC586CB}">
      <dgm:prSet/>
      <dgm:spPr/>
      <dgm:t>
        <a:bodyPr/>
        <a:lstStyle/>
        <a:p>
          <a:endParaRPr lang="en-GB"/>
        </a:p>
      </dgm:t>
    </dgm:pt>
    <dgm:pt modelId="{7737A6CE-A323-42E1-B58F-0DCDC889CC41}">
      <dgm:prSet phldrT="[Text]"/>
      <dgm:spPr/>
      <dgm:t>
        <a:bodyPr/>
        <a:lstStyle/>
        <a:p>
          <a:r>
            <a:rPr lang="en-US" b="1" dirty="0"/>
            <a:t>Individual empowerment </a:t>
          </a:r>
          <a:endParaRPr lang="en-GB" b="1" dirty="0"/>
        </a:p>
      </dgm:t>
    </dgm:pt>
    <dgm:pt modelId="{C4256924-0D7C-47D4-A3E8-C0039461751B}" type="parTrans" cxnId="{35BC0B85-A18C-4CB1-BBF6-2F5055003F7E}">
      <dgm:prSet/>
      <dgm:spPr/>
      <dgm:t>
        <a:bodyPr/>
        <a:lstStyle/>
        <a:p>
          <a:endParaRPr lang="en-GB"/>
        </a:p>
      </dgm:t>
    </dgm:pt>
    <dgm:pt modelId="{DEEE33A5-A27A-4757-A59B-6E6A41425112}" type="sibTrans" cxnId="{35BC0B85-A18C-4CB1-BBF6-2F5055003F7E}">
      <dgm:prSet/>
      <dgm:spPr/>
      <dgm:t>
        <a:bodyPr/>
        <a:lstStyle/>
        <a:p>
          <a:endParaRPr lang="en-GB"/>
        </a:p>
      </dgm:t>
    </dgm:pt>
    <dgm:pt modelId="{5CCAE072-EC01-4C07-8840-9A1CE85DF9C2}">
      <dgm:prSet phldrT="[Text]" custT="1"/>
      <dgm:spPr/>
      <dgm:t>
        <a:bodyPr anchor="t"/>
        <a:lstStyle/>
        <a:p>
          <a:pPr>
            <a:buClr>
              <a:srgbClr val="595959"/>
            </a:buClr>
            <a:buSzPts val="1800"/>
          </a:pPr>
          <a:r>
            <a:rPr lang="en-GB" sz="1800" kern="1200" baseline="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</a:rPr>
            <a:t>Self-care enables individuals to become </a:t>
          </a:r>
          <a:r>
            <a:rPr lang="en-GB" sz="1800" b="1" kern="1200" baseline="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informed </a:t>
          </a:r>
          <a:r>
            <a:rPr lang="en-GB" sz="1800" b="0" kern="1200" baseline="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and</a:t>
          </a:r>
          <a:r>
            <a:rPr lang="en-GB" sz="1800" b="1" kern="1200" baseline="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 </a:t>
          </a:r>
          <a:r>
            <a:rPr lang="en-GB" sz="1800" b="1" kern="1200" baseline="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</a:rPr>
            <a:t>active self-managers of their own health care </a:t>
          </a:r>
          <a:endParaRPr lang="en-GB" sz="1800" kern="1200" dirty="0"/>
        </a:p>
      </dgm:t>
    </dgm:pt>
    <dgm:pt modelId="{B172620F-0AE6-40BD-B438-69E4DB5E690F}" type="parTrans" cxnId="{50E228D2-7DB1-4B87-9A09-11177276C82D}">
      <dgm:prSet/>
      <dgm:spPr/>
      <dgm:t>
        <a:bodyPr/>
        <a:lstStyle/>
        <a:p>
          <a:endParaRPr lang="en-GB"/>
        </a:p>
      </dgm:t>
    </dgm:pt>
    <dgm:pt modelId="{08A56B34-1A51-43AD-8C39-C87B46663FCD}" type="sibTrans" cxnId="{50E228D2-7DB1-4B87-9A09-11177276C82D}">
      <dgm:prSet/>
      <dgm:spPr/>
      <dgm:t>
        <a:bodyPr/>
        <a:lstStyle/>
        <a:p>
          <a:endParaRPr lang="en-GB"/>
        </a:p>
      </dgm:t>
    </dgm:pt>
    <dgm:pt modelId="{2BD4A764-42C3-426A-A0ED-5D9A0F671D64}">
      <dgm:prSet phldrT="[Text]" custT="1"/>
      <dgm:spPr/>
      <dgm:t>
        <a:bodyPr anchor="t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b="1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Key goals: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1. Telemedicine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2. Self-care literacy</a:t>
          </a:r>
          <a:endParaRPr lang="en-GB" sz="1800" kern="1200" dirty="0">
            <a:solidFill>
              <a:srgbClr val="464646"/>
            </a:solidFill>
            <a:latin typeface="Arial"/>
            <a:ea typeface="+mn-ea"/>
            <a:cs typeface="+mn-cs"/>
          </a:endParaRPr>
        </a:p>
      </dgm:t>
    </dgm:pt>
    <dgm:pt modelId="{90F50000-3AC6-4270-9296-F7D8E0CF89EB}" type="parTrans" cxnId="{A332B297-541D-40D8-8FAF-A6B93AC83379}">
      <dgm:prSet/>
      <dgm:spPr/>
      <dgm:t>
        <a:bodyPr/>
        <a:lstStyle/>
        <a:p>
          <a:endParaRPr lang="en-GB"/>
        </a:p>
      </dgm:t>
    </dgm:pt>
    <dgm:pt modelId="{27651218-DDE5-439F-A652-F8B67901CAC8}" type="sibTrans" cxnId="{A332B297-541D-40D8-8FAF-A6B93AC83379}">
      <dgm:prSet/>
      <dgm:spPr/>
      <dgm:t>
        <a:bodyPr/>
        <a:lstStyle/>
        <a:p>
          <a:endParaRPr lang="en-GB"/>
        </a:p>
      </dgm:t>
    </dgm:pt>
    <dgm:pt modelId="{0C82104B-4D01-4098-860B-543337966314}">
      <dgm:prSet phldrT="[Text]"/>
      <dgm:spPr/>
      <dgm:t>
        <a:bodyPr/>
        <a:lstStyle/>
        <a:p>
          <a:r>
            <a:rPr lang="en-US" b="1" dirty="0"/>
            <a:t>Self-care and Universal health care </a:t>
          </a:r>
          <a:endParaRPr lang="en-GB" b="1" dirty="0"/>
        </a:p>
      </dgm:t>
    </dgm:pt>
    <dgm:pt modelId="{36A02B54-8DBF-408A-89CC-C980FC27B943}" type="parTrans" cxnId="{332D6D32-07ED-4706-A4A6-EF6C1BBFE840}">
      <dgm:prSet/>
      <dgm:spPr/>
      <dgm:t>
        <a:bodyPr/>
        <a:lstStyle/>
        <a:p>
          <a:endParaRPr lang="en-GB"/>
        </a:p>
      </dgm:t>
    </dgm:pt>
    <dgm:pt modelId="{A755B470-0372-4EBB-B086-2B6336A909CF}" type="sibTrans" cxnId="{332D6D32-07ED-4706-A4A6-EF6C1BBFE840}">
      <dgm:prSet/>
      <dgm:spPr/>
      <dgm:t>
        <a:bodyPr/>
        <a:lstStyle/>
        <a:p>
          <a:endParaRPr lang="en-GB"/>
        </a:p>
      </dgm:t>
    </dgm:pt>
    <dgm:pt modelId="{CACD9C06-89DC-468A-B070-57FC737CB36F}">
      <dgm:prSet phldrT="[Text]" custT="1"/>
      <dgm:spPr/>
      <dgm:t>
        <a:bodyPr anchor="t"/>
        <a:lstStyle/>
        <a:p>
          <a:pPr algn="ctr">
            <a:buClr>
              <a:srgbClr val="595959"/>
            </a:buClr>
          </a:pPr>
          <a:r>
            <a:rPr lang="en-GB" sz="180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rPr>
            <a:t>Integrate self-care as a building block of UHC</a:t>
          </a:r>
          <a:r>
            <a:rPr lang="en-GB" sz="180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</a:rPr>
            <a:t>, to deliver </a:t>
          </a:r>
          <a:r>
            <a:rPr lang="en-GB" sz="1800" b="1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</a:rPr>
            <a:t>improved quality</a:t>
          </a:r>
          <a:r>
            <a:rPr lang="en-GB" sz="180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</a:rPr>
            <a:t> of care and </a:t>
          </a:r>
          <a:r>
            <a:rPr lang="en-GB" sz="1800" b="1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</a:rPr>
            <a:t>better health outcomes </a:t>
          </a:r>
          <a:endParaRPr lang="en-GB" sz="1800" b="1" dirty="0"/>
        </a:p>
      </dgm:t>
    </dgm:pt>
    <dgm:pt modelId="{CF05F91A-9D19-4810-B4D6-0DCAC0CAD120}" type="parTrans" cxnId="{BCA12152-FF2C-4579-B412-46DE53139ABA}">
      <dgm:prSet/>
      <dgm:spPr/>
      <dgm:t>
        <a:bodyPr/>
        <a:lstStyle/>
        <a:p>
          <a:endParaRPr lang="en-GB"/>
        </a:p>
      </dgm:t>
    </dgm:pt>
    <dgm:pt modelId="{025F220E-6192-4861-885C-C7137AF40CCE}" type="sibTrans" cxnId="{BCA12152-FF2C-4579-B412-46DE53139ABA}">
      <dgm:prSet/>
      <dgm:spPr/>
      <dgm:t>
        <a:bodyPr/>
        <a:lstStyle/>
        <a:p>
          <a:endParaRPr lang="en-GB"/>
        </a:p>
      </dgm:t>
    </dgm:pt>
    <dgm:pt modelId="{1C3FFE56-D62D-4165-9CC0-5FFED40D783C}">
      <dgm:prSet phldrT="[Text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b="1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Key goals: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1. Showcase the value – economic &amp; social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2. Health promotion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3. NCDs</a:t>
          </a:r>
          <a:endParaRPr lang="en-GB" sz="1800" kern="1200" dirty="0">
            <a:solidFill>
              <a:srgbClr val="464646"/>
            </a:solidFill>
            <a:latin typeface="Arial"/>
            <a:ea typeface="+mn-ea"/>
            <a:cs typeface="+mn-cs"/>
          </a:endParaRPr>
        </a:p>
      </dgm:t>
    </dgm:pt>
    <dgm:pt modelId="{6727EE3C-4327-47C5-8469-893628AD7616}" type="parTrans" cxnId="{5754CF65-4A93-4D74-9563-15CB96F36A72}">
      <dgm:prSet/>
      <dgm:spPr/>
      <dgm:t>
        <a:bodyPr/>
        <a:lstStyle/>
        <a:p>
          <a:endParaRPr lang="en-GB"/>
        </a:p>
      </dgm:t>
    </dgm:pt>
    <dgm:pt modelId="{AF6D12B2-4330-4AC0-B23D-05859CB0C3A3}" type="sibTrans" cxnId="{5754CF65-4A93-4D74-9563-15CB96F36A72}">
      <dgm:prSet/>
      <dgm:spPr/>
      <dgm:t>
        <a:bodyPr/>
        <a:lstStyle/>
        <a:p>
          <a:endParaRPr lang="en-GB"/>
        </a:p>
      </dgm:t>
    </dgm:pt>
    <dgm:pt modelId="{E998AF63-2E34-44FB-A714-D616AA60A27F}" type="pres">
      <dgm:prSet presAssocID="{3EDA719D-8967-458C-8717-A9CC670BD72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F63DD3C-20CF-48D7-815B-71ECCF23D28B}" type="pres">
      <dgm:prSet presAssocID="{55D3491A-6A02-4875-9F81-CA38D2B1E5BC}" presName="compNode" presStyleCnt="0"/>
      <dgm:spPr/>
    </dgm:pt>
    <dgm:pt modelId="{D03474DE-954F-4826-B991-443E29FC65EE}" type="pres">
      <dgm:prSet presAssocID="{55D3491A-6A02-4875-9F81-CA38D2B1E5BC}" presName="aNode" presStyleLbl="bgShp" presStyleIdx="0" presStyleCnt="3"/>
      <dgm:spPr/>
      <dgm:t>
        <a:bodyPr/>
        <a:lstStyle/>
        <a:p>
          <a:endParaRPr lang="en-GB"/>
        </a:p>
      </dgm:t>
    </dgm:pt>
    <dgm:pt modelId="{E74C1403-65BA-439F-BB65-67AFE83A7C37}" type="pres">
      <dgm:prSet presAssocID="{55D3491A-6A02-4875-9F81-CA38D2B1E5BC}" presName="textNode" presStyleLbl="bgShp" presStyleIdx="0" presStyleCnt="3"/>
      <dgm:spPr/>
      <dgm:t>
        <a:bodyPr/>
        <a:lstStyle/>
        <a:p>
          <a:endParaRPr lang="en-GB"/>
        </a:p>
      </dgm:t>
    </dgm:pt>
    <dgm:pt modelId="{5A69564E-E4DE-4E56-B4D7-EB4BBDEBEB6B}" type="pres">
      <dgm:prSet presAssocID="{55D3491A-6A02-4875-9F81-CA38D2B1E5BC}" presName="compChildNode" presStyleCnt="0"/>
      <dgm:spPr/>
    </dgm:pt>
    <dgm:pt modelId="{394BA2F9-B854-4AA8-8CA5-1F93FB823F12}" type="pres">
      <dgm:prSet presAssocID="{55D3491A-6A02-4875-9F81-CA38D2B1E5BC}" presName="theInnerList" presStyleCnt="0"/>
      <dgm:spPr/>
    </dgm:pt>
    <dgm:pt modelId="{04424644-9003-44FD-9D81-34088C646FBA}" type="pres">
      <dgm:prSet presAssocID="{05D92515-B192-49B4-B6D2-0ACD6C22C1A0}" presName="childNode" presStyleLbl="node1" presStyleIdx="0" presStyleCnt="6" custScaleX="116793" custScaleY="688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D199C5-140F-4D16-B4DF-159D8EF107EC}" type="pres">
      <dgm:prSet presAssocID="{05D92515-B192-49B4-B6D2-0ACD6C22C1A0}" presName="aSpace2" presStyleCnt="0"/>
      <dgm:spPr/>
    </dgm:pt>
    <dgm:pt modelId="{8E731117-2D53-44CB-BAFD-8889756A039B}" type="pres">
      <dgm:prSet presAssocID="{7A9AE92C-49AA-404C-8F5D-0806FFF9F019}" presName="childNode" presStyleLbl="node1" presStyleIdx="1" presStyleCnt="6" custScaleX="105193" custScaleY="54311" custLinFactNeighborX="-4066" custLinFactNeighborY="-672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66E4D3-32EF-47C7-A312-FFDB6D95D348}" type="pres">
      <dgm:prSet presAssocID="{55D3491A-6A02-4875-9F81-CA38D2B1E5BC}" presName="aSpace" presStyleCnt="0"/>
      <dgm:spPr/>
    </dgm:pt>
    <dgm:pt modelId="{54FD9544-427F-49E4-B96D-17AAEAE3B997}" type="pres">
      <dgm:prSet presAssocID="{7737A6CE-A323-42E1-B58F-0DCDC889CC41}" presName="compNode" presStyleCnt="0"/>
      <dgm:spPr/>
    </dgm:pt>
    <dgm:pt modelId="{FE2D6D3E-9AAC-4E24-AE1C-A998DC756228}" type="pres">
      <dgm:prSet presAssocID="{7737A6CE-A323-42E1-B58F-0DCDC889CC41}" presName="aNode" presStyleLbl="bgShp" presStyleIdx="1" presStyleCnt="3"/>
      <dgm:spPr/>
      <dgm:t>
        <a:bodyPr/>
        <a:lstStyle/>
        <a:p>
          <a:endParaRPr lang="en-GB"/>
        </a:p>
      </dgm:t>
    </dgm:pt>
    <dgm:pt modelId="{307F9378-460B-413E-B81D-F4DAAF5998C3}" type="pres">
      <dgm:prSet presAssocID="{7737A6CE-A323-42E1-B58F-0DCDC889CC41}" presName="textNode" presStyleLbl="bgShp" presStyleIdx="1" presStyleCnt="3"/>
      <dgm:spPr/>
      <dgm:t>
        <a:bodyPr/>
        <a:lstStyle/>
        <a:p>
          <a:endParaRPr lang="en-GB"/>
        </a:p>
      </dgm:t>
    </dgm:pt>
    <dgm:pt modelId="{8D634128-5EF5-45F4-ACB5-A2F3F39F4FFE}" type="pres">
      <dgm:prSet presAssocID="{7737A6CE-A323-42E1-B58F-0DCDC889CC41}" presName="compChildNode" presStyleCnt="0"/>
      <dgm:spPr/>
    </dgm:pt>
    <dgm:pt modelId="{1DBB0F3F-7D62-48AD-91BC-E9F28EBAC804}" type="pres">
      <dgm:prSet presAssocID="{7737A6CE-A323-42E1-B58F-0DCDC889CC41}" presName="theInnerList" presStyleCnt="0"/>
      <dgm:spPr/>
    </dgm:pt>
    <dgm:pt modelId="{E63B7A45-0D1A-44BF-85EF-E6FA7ED7F4C8}" type="pres">
      <dgm:prSet presAssocID="{5CCAE072-EC01-4C07-8840-9A1CE85DF9C2}" presName="childNode" presStyleLbl="node1" presStyleIdx="2" presStyleCnt="6" custScaleX="113755" custScaleY="444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DAE37D-FF53-4ADF-999F-CF63FE350040}" type="pres">
      <dgm:prSet presAssocID="{5CCAE072-EC01-4C07-8840-9A1CE85DF9C2}" presName="aSpace2" presStyleCnt="0"/>
      <dgm:spPr/>
    </dgm:pt>
    <dgm:pt modelId="{4D71B00E-20A8-4F4A-9704-E7E753A1022D}" type="pres">
      <dgm:prSet presAssocID="{2BD4A764-42C3-426A-A0ED-5D9A0F671D64}" presName="childNode" presStyleLbl="node1" presStyleIdx="3" presStyleCnt="6" custScaleX="109228" custScaleY="38136" custLinFactNeighborX="0" custLinFactNeighborY="-621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EF613F-8AB0-4F17-92DF-4E261728565D}" type="pres">
      <dgm:prSet presAssocID="{7737A6CE-A323-42E1-B58F-0DCDC889CC41}" presName="aSpace" presStyleCnt="0"/>
      <dgm:spPr/>
    </dgm:pt>
    <dgm:pt modelId="{3E3D87F0-13E0-44FF-9E1C-C1C62FF3D338}" type="pres">
      <dgm:prSet presAssocID="{0C82104B-4D01-4098-860B-543337966314}" presName="compNode" presStyleCnt="0"/>
      <dgm:spPr/>
    </dgm:pt>
    <dgm:pt modelId="{CE035D66-9546-4859-8B0D-C311F2F01A86}" type="pres">
      <dgm:prSet presAssocID="{0C82104B-4D01-4098-860B-543337966314}" presName="aNode" presStyleLbl="bgShp" presStyleIdx="2" presStyleCnt="3"/>
      <dgm:spPr/>
      <dgm:t>
        <a:bodyPr/>
        <a:lstStyle/>
        <a:p>
          <a:endParaRPr lang="en-GB"/>
        </a:p>
      </dgm:t>
    </dgm:pt>
    <dgm:pt modelId="{BED9363C-F000-4C21-B31C-431CAFFD9159}" type="pres">
      <dgm:prSet presAssocID="{0C82104B-4D01-4098-860B-543337966314}" presName="textNode" presStyleLbl="bgShp" presStyleIdx="2" presStyleCnt="3"/>
      <dgm:spPr/>
      <dgm:t>
        <a:bodyPr/>
        <a:lstStyle/>
        <a:p>
          <a:endParaRPr lang="en-GB"/>
        </a:p>
      </dgm:t>
    </dgm:pt>
    <dgm:pt modelId="{C3D5E50F-0261-4A6A-8011-DB5AB11B0750}" type="pres">
      <dgm:prSet presAssocID="{0C82104B-4D01-4098-860B-543337966314}" presName="compChildNode" presStyleCnt="0"/>
      <dgm:spPr/>
    </dgm:pt>
    <dgm:pt modelId="{E1AEA620-58A5-4323-8061-CA8EB08A818F}" type="pres">
      <dgm:prSet presAssocID="{0C82104B-4D01-4098-860B-543337966314}" presName="theInnerList" presStyleCnt="0"/>
      <dgm:spPr/>
    </dgm:pt>
    <dgm:pt modelId="{36ABEEE2-C343-4389-BF43-789BBF4A45A3}" type="pres">
      <dgm:prSet presAssocID="{CACD9C06-89DC-468A-B070-57FC737CB36F}" presName="childNode" presStyleLbl="node1" presStyleIdx="4" presStyleCnt="6" custScaleX="109814" custScaleY="1148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AD0649-E446-48B3-B7BE-FF2736080234}" type="pres">
      <dgm:prSet presAssocID="{CACD9C06-89DC-468A-B070-57FC737CB36F}" presName="aSpace2" presStyleCnt="0"/>
      <dgm:spPr/>
    </dgm:pt>
    <dgm:pt modelId="{E6BA5D14-8E05-4F53-9941-956B084512C6}" type="pres">
      <dgm:prSet presAssocID="{1C3FFE56-D62D-4165-9CC0-5FFED40D783C}" presName="childNode" presStyleLbl="node1" presStyleIdx="5" presStyleCnt="6" custScaleX="103348" custScaleY="139851" custLinFactNeighborX="1002" custLinFactNeighborY="-123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25A520F-D5E5-4FA3-8FA7-363FDDA157CD}" type="presOf" srcId="{1C3FFE56-D62D-4165-9CC0-5FFED40D783C}" destId="{E6BA5D14-8E05-4F53-9941-956B084512C6}" srcOrd="0" destOrd="0" presId="urn:microsoft.com/office/officeart/2005/8/layout/lProcess2"/>
    <dgm:cxn modelId="{50E228D2-7DB1-4B87-9A09-11177276C82D}" srcId="{7737A6CE-A323-42E1-B58F-0DCDC889CC41}" destId="{5CCAE072-EC01-4C07-8840-9A1CE85DF9C2}" srcOrd="0" destOrd="0" parTransId="{B172620F-0AE6-40BD-B438-69E4DB5E690F}" sibTransId="{08A56B34-1A51-43AD-8C39-C87B46663FCD}"/>
    <dgm:cxn modelId="{72B846C9-13B4-47BF-B212-0D08E7E401E4}" type="presOf" srcId="{55D3491A-6A02-4875-9F81-CA38D2B1E5BC}" destId="{E74C1403-65BA-439F-BB65-67AFE83A7C37}" srcOrd="1" destOrd="0" presId="urn:microsoft.com/office/officeart/2005/8/layout/lProcess2"/>
    <dgm:cxn modelId="{DDDF12A1-D7BC-48F1-A026-DB4CEE05340F}" type="presOf" srcId="{CACD9C06-89DC-468A-B070-57FC737CB36F}" destId="{36ABEEE2-C343-4389-BF43-789BBF4A45A3}" srcOrd="0" destOrd="0" presId="urn:microsoft.com/office/officeart/2005/8/layout/lProcess2"/>
    <dgm:cxn modelId="{A332B297-541D-40D8-8FAF-A6B93AC83379}" srcId="{7737A6CE-A323-42E1-B58F-0DCDC889CC41}" destId="{2BD4A764-42C3-426A-A0ED-5D9A0F671D64}" srcOrd="1" destOrd="0" parTransId="{90F50000-3AC6-4270-9296-F7D8E0CF89EB}" sibTransId="{27651218-DDE5-439F-A652-F8B67901CAC8}"/>
    <dgm:cxn modelId="{595315A4-467C-41FA-94F9-4BD2B2960C67}" srcId="{55D3491A-6A02-4875-9F81-CA38D2B1E5BC}" destId="{05D92515-B192-49B4-B6D2-0ACD6C22C1A0}" srcOrd="0" destOrd="0" parTransId="{C3B08D3A-B58A-4FEA-AF2C-8F97E2448BCE}" sibTransId="{F846C50B-F862-4B38-9010-59F6FC90279D}"/>
    <dgm:cxn modelId="{6B4902B5-434E-45E7-8678-4CE063A99D49}" type="presOf" srcId="{0C82104B-4D01-4098-860B-543337966314}" destId="{CE035D66-9546-4859-8B0D-C311F2F01A86}" srcOrd="0" destOrd="0" presId="urn:microsoft.com/office/officeart/2005/8/layout/lProcess2"/>
    <dgm:cxn modelId="{332D6D32-07ED-4706-A4A6-EF6C1BBFE840}" srcId="{3EDA719D-8967-458C-8717-A9CC670BD72A}" destId="{0C82104B-4D01-4098-860B-543337966314}" srcOrd="2" destOrd="0" parTransId="{36A02B54-8DBF-408A-89CC-C980FC27B943}" sibTransId="{A755B470-0372-4EBB-B086-2B6336A909CF}"/>
    <dgm:cxn modelId="{DDD771E7-6C01-4FDF-88EF-331B2E0C58B2}" type="presOf" srcId="{5CCAE072-EC01-4C07-8840-9A1CE85DF9C2}" destId="{E63B7A45-0D1A-44BF-85EF-E6FA7ED7F4C8}" srcOrd="0" destOrd="0" presId="urn:microsoft.com/office/officeart/2005/8/layout/lProcess2"/>
    <dgm:cxn modelId="{5754CF65-4A93-4D74-9563-15CB96F36A72}" srcId="{0C82104B-4D01-4098-860B-543337966314}" destId="{1C3FFE56-D62D-4165-9CC0-5FFED40D783C}" srcOrd="1" destOrd="0" parTransId="{6727EE3C-4327-47C5-8469-893628AD7616}" sibTransId="{AF6D12B2-4330-4AC0-B23D-05859CB0C3A3}"/>
    <dgm:cxn modelId="{7C65E7D4-A127-45CF-9FDF-FD2C470C7A06}" type="presOf" srcId="{55D3491A-6A02-4875-9F81-CA38D2B1E5BC}" destId="{D03474DE-954F-4826-B991-443E29FC65EE}" srcOrd="0" destOrd="0" presId="urn:microsoft.com/office/officeart/2005/8/layout/lProcess2"/>
    <dgm:cxn modelId="{6D75E8D3-9AAC-4AFD-8BA1-7D083EC586CB}" srcId="{55D3491A-6A02-4875-9F81-CA38D2B1E5BC}" destId="{7A9AE92C-49AA-404C-8F5D-0806FFF9F019}" srcOrd="1" destOrd="0" parTransId="{BF0369F8-9952-47C2-86B6-9311099EE07A}" sibTransId="{D1EA5054-8599-4729-AFD3-5DAA40DD4042}"/>
    <dgm:cxn modelId="{8F3C762F-DE96-4A02-8A3B-51BF2ACB0934}" type="presOf" srcId="{3EDA719D-8967-458C-8717-A9CC670BD72A}" destId="{E998AF63-2E34-44FB-A714-D616AA60A27F}" srcOrd="0" destOrd="0" presId="urn:microsoft.com/office/officeart/2005/8/layout/lProcess2"/>
    <dgm:cxn modelId="{ED5E66DF-1A25-417E-ADBD-FB61401E2EB1}" type="presOf" srcId="{7737A6CE-A323-42E1-B58F-0DCDC889CC41}" destId="{307F9378-460B-413E-B81D-F4DAAF5998C3}" srcOrd="1" destOrd="0" presId="urn:microsoft.com/office/officeart/2005/8/layout/lProcess2"/>
    <dgm:cxn modelId="{EF19FB0F-645B-4E61-888B-089599658655}" type="presOf" srcId="{0C82104B-4D01-4098-860B-543337966314}" destId="{BED9363C-F000-4C21-B31C-431CAFFD9159}" srcOrd="1" destOrd="0" presId="urn:microsoft.com/office/officeart/2005/8/layout/lProcess2"/>
    <dgm:cxn modelId="{BCA12152-FF2C-4579-B412-46DE53139ABA}" srcId="{0C82104B-4D01-4098-860B-543337966314}" destId="{CACD9C06-89DC-468A-B070-57FC737CB36F}" srcOrd="0" destOrd="0" parTransId="{CF05F91A-9D19-4810-B4D6-0DCAC0CAD120}" sibTransId="{025F220E-6192-4861-885C-C7137AF40CCE}"/>
    <dgm:cxn modelId="{C22F5347-47C0-423F-991C-C322603C8718}" srcId="{3EDA719D-8967-458C-8717-A9CC670BD72A}" destId="{55D3491A-6A02-4875-9F81-CA38D2B1E5BC}" srcOrd="0" destOrd="0" parTransId="{1A08818D-ECB0-4FF5-8991-05D387983843}" sibTransId="{F4793D30-2756-4129-858B-0A6A35BC20E1}"/>
    <dgm:cxn modelId="{35BC0B85-A18C-4CB1-BBF6-2F5055003F7E}" srcId="{3EDA719D-8967-458C-8717-A9CC670BD72A}" destId="{7737A6CE-A323-42E1-B58F-0DCDC889CC41}" srcOrd="1" destOrd="0" parTransId="{C4256924-0D7C-47D4-A3E8-C0039461751B}" sibTransId="{DEEE33A5-A27A-4757-A59B-6E6A41425112}"/>
    <dgm:cxn modelId="{FD538E2E-1CCC-4BA5-955C-8F666A1298CF}" type="presOf" srcId="{2BD4A764-42C3-426A-A0ED-5D9A0F671D64}" destId="{4D71B00E-20A8-4F4A-9704-E7E753A1022D}" srcOrd="0" destOrd="0" presId="urn:microsoft.com/office/officeart/2005/8/layout/lProcess2"/>
    <dgm:cxn modelId="{BADF2D15-36A2-40DB-905F-ED40B9276CD5}" type="presOf" srcId="{7737A6CE-A323-42E1-B58F-0DCDC889CC41}" destId="{FE2D6D3E-9AAC-4E24-AE1C-A998DC756228}" srcOrd="0" destOrd="0" presId="urn:microsoft.com/office/officeart/2005/8/layout/lProcess2"/>
    <dgm:cxn modelId="{7DB05BA3-2F58-4EFC-8E88-48A772A5BC7F}" type="presOf" srcId="{7A9AE92C-49AA-404C-8F5D-0806FFF9F019}" destId="{8E731117-2D53-44CB-BAFD-8889756A039B}" srcOrd="0" destOrd="0" presId="urn:microsoft.com/office/officeart/2005/8/layout/lProcess2"/>
    <dgm:cxn modelId="{4B1A8D55-9AF5-4787-8C17-1A8C7CF77E63}" type="presOf" srcId="{05D92515-B192-49B4-B6D2-0ACD6C22C1A0}" destId="{04424644-9003-44FD-9D81-34088C646FBA}" srcOrd="0" destOrd="0" presId="urn:microsoft.com/office/officeart/2005/8/layout/lProcess2"/>
    <dgm:cxn modelId="{53D40E22-BD1D-4B6C-B8D2-9F97B6F4FF92}" type="presParOf" srcId="{E998AF63-2E34-44FB-A714-D616AA60A27F}" destId="{3F63DD3C-20CF-48D7-815B-71ECCF23D28B}" srcOrd="0" destOrd="0" presId="urn:microsoft.com/office/officeart/2005/8/layout/lProcess2"/>
    <dgm:cxn modelId="{BC7F7225-BE24-4594-8694-F361F0247A66}" type="presParOf" srcId="{3F63DD3C-20CF-48D7-815B-71ECCF23D28B}" destId="{D03474DE-954F-4826-B991-443E29FC65EE}" srcOrd="0" destOrd="0" presId="urn:microsoft.com/office/officeart/2005/8/layout/lProcess2"/>
    <dgm:cxn modelId="{B85A3BA1-C680-48DD-8D88-44507A430446}" type="presParOf" srcId="{3F63DD3C-20CF-48D7-815B-71ECCF23D28B}" destId="{E74C1403-65BA-439F-BB65-67AFE83A7C37}" srcOrd="1" destOrd="0" presId="urn:microsoft.com/office/officeart/2005/8/layout/lProcess2"/>
    <dgm:cxn modelId="{CAD9E223-EE70-405B-8513-2F196A0B9533}" type="presParOf" srcId="{3F63DD3C-20CF-48D7-815B-71ECCF23D28B}" destId="{5A69564E-E4DE-4E56-B4D7-EB4BBDEBEB6B}" srcOrd="2" destOrd="0" presId="urn:microsoft.com/office/officeart/2005/8/layout/lProcess2"/>
    <dgm:cxn modelId="{0E1445C9-B254-4EFB-A546-F8EC134AFED6}" type="presParOf" srcId="{5A69564E-E4DE-4E56-B4D7-EB4BBDEBEB6B}" destId="{394BA2F9-B854-4AA8-8CA5-1F93FB823F12}" srcOrd="0" destOrd="0" presId="urn:microsoft.com/office/officeart/2005/8/layout/lProcess2"/>
    <dgm:cxn modelId="{FD5B0E3B-1196-4034-BFDB-5D5707C4FD93}" type="presParOf" srcId="{394BA2F9-B854-4AA8-8CA5-1F93FB823F12}" destId="{04424644-9003-44FD-9D81-34088C646FBA}" srcOrd="0" destOrd="0" presId="urn:microsoft.com/office/officeart/2005/8/layout/lProcess2"/>
    <dgm:cxn modelId="{CF2EC809-B045-4240-9C8D-907B7D085271}" type="presParOf" srcId="{394BA2F9-B854-4AA8-8CA5-1F93FB823F12}" destId="{C5D199C5-140F-4D16-B4DF-159D8EF107EC}" srcOrd="1" destOrd="0" presId="urn:microsoft.com/office/officeart/2005/8/layout/lProcess2"/>
    <dgm:cxn modelId="{2BF59A4C-35F6-4D6B-9B9D-851B8BB5F882}" type="presParOf" srcId="{394BA2F9-B854-4AA8-8CA5-1F93FB823F12}" destId="{8E731117-2D53-44CB-BAFD-8889756A039B}" srcOrd="2" destOrd="0" presId="urn:microsoft.com/office/officeart/2005/8/layout/lProcess2"/>
    <dgm:cxn modelId="{ED0E7EA6-1A6B-4446-9F03-AD86E682F3A5}" type="presParOf" srcId="{E998AF63-2E34-44FB-A714-D616AA60A27F}" destId="{E966E4D3-32EF-47C7-A312-FFDB6D95D348}" srcOrd="1" destOrd="0" presId="urn:microsoft.com/office/officeart/2005/8/layout/lProcess2"/>
    <dgm:cxn modelId="{7D273801-AEF3-4B17-8FCF-37C24900650E}" type="presParOf" srcId="{E998AF63-2E34-44FB-A714-D616AA60A27F}" destId="{54FD9544-427F-49E4-B96D-17AAEAE3B997}" srcOrd="2" destOrd="0" presId="urn:microsoft.com/office/officeart/2005/8/layout/lProcess2"/>
    <dgm:cxn modelId="{F8FF1947-9067-410A-8054-7AE1E8D6D197}" type="presParOf" srcId="{54FD9544-427F-49E4-B96D-17AAEAE3B997}" destId="{FE2D6D3E-9AAC-4E24-AE1C-A998DC756228}" srcOrd="0" destOrd="0" presId="urn:microsoft.com/office/officeart/2005/8/layout/lProcess2"/>
    <dgm:cxn modelId="{B97F62D3-133C-4061-B46A-8546F859645E}" type="presParOf" srcId="{54FD9544-427F-49E4-B96D-17AAEAE3B997}" destId="{307F9378-460B-413E-B81D-F4DAAF5998C3}" srcOrd="1" destOrd="0" presId="urn:microsoft.com/office/officeart/2005/8/layout/lProcess2"/>
    <dgm:cxn modelId="{85483D56-3EF4-4F2F-B21E-18970DEC865F}" type="presParOf" srcId="{54FD9544-427F-49E4-B96D-17AAEAE3B997}" destId="{8D634128-5EF5-45F4-ACB5-A2F3F39F4FFE}" srcOrd="2" destOrd="0" presId="urn:microsoft.com/office/officeart/2005/8/layout/lProcess2"/>
    <dgm:cxn modelId="{03052731-B836-4A11-BF7C-2C6DEF921561}" type="presParOf" srcId="{8D634128-5EF5-45F4-ACB5-A2F3F39F4FFE}" destId="{1DBB0F3F-7D62-48AD-91BC-E9F28EBAC804}" srcOrd="0" destOrd="0" presId="urn:microsoft.com/office/officeart/2005/8/layout/lProcess2"/>
    <dgm:cxn modelId="{8A8E3F5A-255E-4E49-AFA6-806111086FEB}" type="presParOf" srcId="{1DBB0F3F-7D62-48AD-91BC-E9F28EBAC804}" destId="{E63B7A45-0D1A-44BF-85EF-E6FA7ED7F4C8}" srcOrd="0" destOrd="0" presId="urn:microsoft.com/office/officeart/2005/8/layout/lProcess2"/>
    <dgm:cxn modelId="{3E0B11ED-2917-4B94-8A1A-FABF46D44E5B}" type="presParOf" srcId="{1DBB0F3F-7D62-48AD-91BC-E9F28EBAC804}" destId="{C0DAE37D-FF53-4ADF-999F-CF63FE350040}" srcOrd="1" destOrd="0" presId="urn:microsoft.com/office/officeart/2005/8/layout/lProcess2"/>
    <dgm:cxn modelId="{ACA7660D-29E2-42FE-8CC5-3D1A904155F7}" type="presParOf" srcId="{1DBB0F3F-7D62-48AD-91BC-E9F28EBAC804}" destId="{4D71B00E-20A8-4F4A-9704-E7E753A1022D}" srcOrd="2" destOrd="0" presId="urn:microsoft.com/office/officeart/2005/8/layout/lProcess2"/>
    <dgm:cxn modelId="{DC4B9041-E134-4DA4-8904-BB1BCC77FEE9}" type="presParOf" srcId="{E998AF63-2E34-44FB-A714-D616AA60A27F}" destId="{17EF613F-8AB0-4F17-92DF-4E261728565D}" srcOrd="3" destOrd="0" presId="urn:microsoft.com/office/officeart/2005/8/layout/lProcess2"/>
    <dgm:cxn modelId="{7CA93A4F-96DF-4E9B-A69B-7F8653FE6D45}" type="presParOf" srcId="{E998AF63-2E34-44FB-A714-D616AA60A27F}" destId="{3E3D87F0-13E0-44FF-9E1C-C1C62FF3D338}" srcOrd="4" destOrd="0" presId="urn:microsoft.com/office/officeart/2005/8/layout/lProcess2"/>
    <dgm:cxn modelId="{3B49D302-A4D6-4B0C-91B7-00989EFCA080}" type="presParOf" srcId="{3E3D87F0-13E0-44FF-9E1C-C1C62FF3D338}" destId="{CE035D66-9546-4859-8B0D-C311F2F01A86}" srcOrd="0" destOrd="0" presId="urn:microsoft.com/office/officeart/2005/8/layout/lProcess2"/>
    <dgm:cxn modelId="{1FF4A6EF-8D94-4CAC-B61D-90682A6CD048}" type="presParOf" srcId="{3E3D87F0-13E0-44FF-9E1C-C1C62FF3D338}" destId="{BED9363C-F000-4C21-B31C-431CAFFD9159}" srcOrd="1" destOrd="0" presId="urn:microsoft.com/office/officeart/2005/8/layout/lProcess2"/>
    <dgm:cxn modelId="{44C38FC3-E88C-46A3-B46C-9B0B71D9DA7C}" type="presParOf" srcId="{3E3D87F0-13E0-44FF-9E1C-C1C62FF3D338}" destId="{C3D5E50F-0261-4A6A-8011-DB5AB11B0750}" srcOrd="2" destOrd="0" presId="urn:microsoft.com/office/officeart/2005/8/layout/lProcess2"/>
    <dgm:cxn modelId="{E314A8C7-90A7-43B4-8B34-7CBC4A5D676A}" type="presParOf" srcId="{C3D5E50F-0261-4A6A-8011-DB5AB11B0750}" destId="{E1AEA620-58A5-4323-8061-CA8EB08A818F}" srcOrd="0" destOrd="0" presId="urn:microsoft.com/office/officeart/2005/8/layout/lProcess2"/>
    <dgm:cxn modelId="{17B9F4FC-05D6-40AC-A935-57B934F0748E}" type="presParOf" srcId="{E1AEA620-58A5-4323-8061-CA8EB08A818F}" destId="{36ABEEE2-C343-4389-BF43-789BBF4A45A3}" srcOrd="0" destOrd="0" presId="urn:microsoft.com/office/officeart/2005/8/layout/lProcess2"/>
    <dgm:cxn modelId="{12BDBB69-E808-4417-9E0D-00B91F026F52}" type="presParOf" srcId="{E1AEA620-58A5-4323-8061-CA8EB08A818F}" destId="{66AD0649-E446-48B3-B7BE-FF2736080234}" srcOrd="1" destOrd="0" presId="urn:microsoft.com/office/officeart/2005/8/layout/lProcess2"/>
    <dgm:cxn modelId="{796EC591-78E4-4FD1-BB58-8CC2C40C8BF9}" type="presParOf" srcId="{E1AEA620-58A5-4323-8061-CA8EB08A818F}" destId="{E6BA5D14-8E05-4F53-9941-956B084512C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11E73-8723-0C42-8D0C-33B5BAA4906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BD0510-BDF3-E047-88A9-F117D6603324}" type="pres">
      <dgm:prSet presAssocID="{63011E73-8723-0C42-8D0C-33B5BAA490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F74DE850-55F2-0344-A3D3-21E909F3371A}" type="presOf" srcId="{63011E73-8723-0C42-8D0C-33B5BAA4906D}" destId="{F2BD0510-BDF3-E047-88A9-F117D6603324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FF3B4-F0E4-4CA3-9BBA-493D38FAF8D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F8FA8A0-81EC-49E3-A034-016A78008E1F}">
      <dgm:prSet custT="1"/>
      <dgm:spPr/>
      <dgm:t>
        <a:bodyPr/>
        <a:lstStyle/>
        <a:p>
          <a:pPr algn="ctr"/>
          <a:r>
            <a:rPr lang="en-US" sz="20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Prominent role for pharmacists</a:t>
          </a:r>
        </a:p>
      </dgm:t>
    </dgm:pt>
    <dgm:pt modelId="{0E81410C-D4C7-46D8-B15A-189D51A2D48E}" type="parTrans" cxnId="{45C0C1E1-BEBC-410F-B465-903797AA963D}">
      <dgm:prSet/>
      <dgm:spPr/>
      <dgm:t>
        <a:bodyPr/>
        <a:lstStyle/>
        <a:p>
          <a:endParaRPr lang="en-US"/>
        </a:p>
      </dgm:t>
    </dgm:pt>
    <dgm:pt modelId="{2A47CFE4-D54F-4504-973D-E8727ED1A173}" type="sibTrans" cxnId="{45C0C1E1-BEBC-410F-B465-903797AA963D}">
      <dgm:prSet/>
      <dgm:spPr/>
      <dgm:t>
        <a:bodyPr/>
        <a:lstStyle/>
        <a:p>
          <a:endParaRPr lang="en-US"/>
        </a:p>
      </dgm:t>
    </dgm:pt>
    <dgm:pt modelId="{9F0B2F05-5B4F-4A1B-B7B0-4650BD9DD307}">
      <dgm:prSet custT="1"/>
      <dgm:spPr/>
      <dgm:t>
        <a:bodyPr/>
        <a:lstStyle/>
        <a:p>
          <a:pPr algn="ctr"/>
          <a:r>
            <a:rPr lang="en-US" sz="2000" b="1" dirty="0"/>
            <a:t>Effective Regulatory framework supporting self-care</a:t>
          </a:r>
        </a:p>
      </dgm:t>
    </dgm:pt>
    <dgm:pt modelId="{FA732C23-E781-4CBC-93A9-1821848A4B9F}" type="parTrans" cxnId="{2A237246-B4B8-4CBD-87F7-E92313D6CC2C}">
      <dgm:prSet/>
      <dgm:spPr/>
      <dgm:t>
        <a:bodyPr/>
        <a:lstStyle/>
        <a:p>
          <a:endParaRPr lang="en-US"/>
        </a:p>
      </dgm:t>
    </dgm:pt>
    <dgm:pt modelId="{EB7D354B-C982-4ABA-8E2C-0B947DEAD414}" type="sibTrans" cxnId="{2A237246-B4B8-4CBD-87F7-E92313D6CC2C}">
      <dgm:prSet/>
      <dgm:spPr/>
      <dgm:t>
        <a:bodyPr/>
        <a:lstStyle/>
        <a:p>
          <a:endParaRPr lang="en-US"/>
        </a:p>
      </dgm:t>
    </dgm:pt>
    <dgm:pt modelId="{B71C0D7F-3E83-4702-9433-5515167A5886}">
      <dgm:prSet/>
      <dgm:spPr/>
      <dgm:t>
        <a:bodyPr/>
        <a:lstStyle/>
        <a:p>
          <a:pPr algn="ctr"/>
          <a:r>
            <a:rPr lang="en-US" b="1" dirty="0"/>
            <a:t>Digital technologies</a:t>
          </a:r>
        </a:p>
      </dgm:t>
    </dgm:pt>
    <dgm:pt modelId="{D5621BC5-AEAC-4C1A-88B9-E3C2B804421A}" type="parTrans" cxnId="{A4EB84E0-BBE6-476C-848E-4B6AA0C611D2}">
      <dgm:prSet/>
      <dgm:spPr/>
      <dgm:t>
        <a:bodyPr/>
        <a:lstStyle/>
        <a:p>
          <a:endParaRPr lang="en-GB"/>
        </a:p>
      </dgm:t>
    </dgm:pt>
    <dgm:pt modelId="{C870BFB6-5283-4D39-89C5-EE77B1C91D67}" type="sibTrans" cxnId="{A4EB84E0-BBE6-476C-848E-4B6AA0C611D2}">
      <dgm:prSet/>
      <dgm:spPr/>
      <dgm:t>
        <a:bodyPr/>
        <a:lstStyle/>
        <a:p>
          <a:endParaRPr lang="en-GB"/>
        </a:p>
      </dgm:t>
    </dgm:pt>
    <dgm:pt modelId="{0770C7B5-D21C-4BD7-A36D-E1A22CA96755}">
      <dgm:prSet/>
      <dgm:spPr/>
      <dgm:t>
        <a:bodyPr/>
        <a:lstStyle/>
        <a:p>
          <a:pPr algn="ctr"/>
          <a:r>
            <a:rPr lang="en-US" b="1" dirty="0">
              <a:solidFill>
                <a:srgbClr val="002060"/>
              </a:solidFill>
            </a:rPr>
            <a:t>Key Pillars for success</a:t>
          </a:r>
          <a:r>
            <a:rPr lang="en-US" b="1" dirty="0"/>
            <a:t> </a:t>
          </a:r>
        </a:p>
      </dgm:t>
    </dgm:pt>
    <dgm:pt modelId="{81EE68E0-06A4-4DFF-8238-F5F49F1C5298}" type="parTrans" cxnId="{56CA0A17-1D6C-4BF3-90E3-4BA9A2FC1BD7}">
      <dgm:prSet/>
      <dgm:spPr/>
      <dgm:t>
        <a:bodyPr/>
        <a:lstStyle/>
        <a:p>
          <a:endParaRPr lang="en-GB"/>
        </a:p>
      </dgm:t>
    </dgm:pt>
    <dgm:pt modelId="{0CF97007-4F0B-4E71-82A7-C7AF5539B80D}" type="sibTrans" cxnId="{56CA0A17-1D6C-4BF3-90E3-4BA9A2FC1BD7}">
      <dgm:prSet/>
      <dgm:spPr/>
      <dgm:t>
        <a:bodyPr/>
        <a:lstStyle/>
        <a:p>
          <a:endParaRPr lang="en-GB"/>
        </a:p>
      </dgm:t>
    </dgm:pt>
    <dgm:pt modelId="{CAA00089-8133-4575-85D1-6B683DA6F01B}" type="pres">
      <dgm:prSet presAssocID="{BD7FF3B4-F0E4-4CA3-9BBA-493D38FAF8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088EF2E-B3F4-4426-A892-94E0AC83DAD2}" type="pres">
      <dgm:prSet presAssocID="{0770C7B5-D21C-4BD7-A36D-E1A22CA96755}" presName="centerShape" presStyleLbl="node0" presStyleIdx="0" presStyleCnt="1"/>
      <dgm:spPr/>
      <dgm:t>
        <a:bodyPr/>
        <a:lstStyle/>
        <a:p>
          <a:endParaRPr lang="en-GB"/>
        </a:p>
      </dgm:t>
    </dgm:pt>
    <dgm:pt modelId="{690DC3BF-868D-4B16-AA3E-B39AD5953C77}" type="pres">
      <dgm:prSet presAssocID="{0E81410C-D4C7-46D8-B15A-189D51A2D48E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FBDBA824-0B4A-4F0C-8D54-0A51069D9A51}" type="pres">
      <dgm:prSet presAssocID="{DF8FA8A0-81EC-49E3-A034-016A78008E1F}" presName="node" presStyleLbl="node1" presStyleIdx="0" presStyleCnt="3" custScaleX="130863" custRadScaleRad="116318" custRadScaleInc="-47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D189D0-6CBB-4FE0-B0BE-10BB777567C5}" type="pres">
      <dgm:prSet presAssocID="{D5621BC5-AEAC-4C1A-88B9-E3C2B804421A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05563628-58F1-4056-A429-F542E3152127}" type="pres">
      <dgm:prSet presAssocID="{B71C0D7F-3E83-4702-9433-5515167A58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B9D4D9-231D-48EA-B3FD-5C9FD1DCE897}" type="pres">
      <dgm:prSet presAssocID="{FA732C23-E781-4CBC-93A9-1821848A4B9F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3E423A2A-46C9-417D-BB52-AEC02131EB81}" type="pres">
      <dgm:prSet presAssocID="{9F0B2F05-5B4F-4A1B-B7B0-4650BD9DD307}" presName="node" presStyleLbl="node1" presStyleIdx="2" presStyleCnt="3" custScaleX="133135" custRadScaleRad="111358" custRadScaleInc="74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5C10E0D-B191-4547-8D66-2A992350F579}" type="presOf" srcId="{DF8FA8A0-81EC-49E3-A034-016A78008E1F}" destId="{FBDBA824-0B4A-4F0C-8D54-0A51069D9A51}" srcOrd="0" destOrd="0" presId="urn:microsoft.com/office/officeart/2005/8/layout/radial4"/>
    <dgm:cxn modelId="{90629C2C-F9EA-4DD3-8436-301BE432FA93}" type="presOf" srcId="{0770C7B5-D21C-4BD7-A36D-E1A22CA96755}" destId="{8088EF2E-B3F4-4426-A892-94E0AC83DAD2}" srcOrd="0" destOrd="0" presId="urn:microsoft.com/office/officeart/2005/8/layout/radial4"/>
    <dgm:cxn modelId="{3D0C0BFC-07B6-4F14-A27A-46E25AF1C499}" type="presOf" srcId="{D5621BC5-AEAC-4C1A-88B9-E3C2B804421A}" destId="{2AD189D0-6CBB-4FE0-B0BE-10BB777567C5}" srcOrd="0" destOrd="0" presId="urn:microsoft.com/office/officeart/2005/8/layout/radial4"/>
    <dgm:cxn modelId="{063DE1B0-B42D-47AD-ABA5-E5B5F5093662}" type="presOf" srcId="{B71C0D7F-3E83-4702-9433-5515167A5886}" destId="{05563628-58F1-4056-A429-F542E3152127}" srcOrd="0" destOrd="0" presId="urn:microsoft.com/office/officeart/2005/8/layout/radial4"/>
    <dgm:cxn modelId="{45C0C1E1-BEBC-410F-B465-903797AA963D}" srcId="{0770C7B5-D21C-4BD7-A36D-E1A22CA96755}" destId="{DF8FA8A0-81EC-49E3-A034-016A78008E1F}" srcOrd="0" destOrd="0" parTransId="{0E81410C-D4C7-46D8-B15A-189D51A2D48E}" sibTransId="{2A47CFE4-D54F-4504-973D-E8727ED1A173}"/>
    <dgm:cxn modelId="{956D01AC-1B09-49D1-8827-6904C3D017E2}" type="presOf" srcId="{0E81410C-D4C7-46D8-B15A-189D51A2D48E}" destId="{690DC3BF-868D-4B16-AA3E-B39AD5953C77}" srcOrd="0" destOrd="0" presId="urn:microsoft.com/office/officeart/2005/8/layout/radial4"/>
    <dgm:cxn modelId="{A4EB84E0-BBE6-476C-848E-4B6AA0C611D2}" srcId="{0770C7B5-D21C-4BD7-A36D-E1A22CA96755}" destId="{B71C0D7F-3E83-4702-9433-5515167A5886}" srcOrd="1" destOrd="0" parTransId="{D5621BC5-AEAC-4C1A-88B9-E3C2B804421A}" sibTransId="{C870BFB6-5283-4D39-89C5-EE77B1C91D67}"/>
    <dgm:cxn modelId="{4BEDE0D3-5FD8-49D2-A5EA-9E7BA484B54F}" type="presOf" srcId="{9F0B2F05-5B4F-4A1B-B7B0-4650BD9DD307}" destId="{3E423A2A-46C9-417D-BB52-AEC02131EB81}" srcOrd="0" destOrd="0" presId="urn:microsoft.com/office/officeart/2005/8/layout/radial4"/>
    <dgm:cxn modelId="{4B16F986-FED1-4D51-9F42-A404A6004CA3}" type="presOf" srcId="{BD7FF3B4-F0E4-4CA3-9BBA-493D38FAF8DB}" destId="{CAA00089-8133-4575-85D1-6B683DA6F01B}" srcOrd="0" destOrd="0" presId="urn:microsoft.com/office/officeart/2005/8/layout/radial4"/>
    <dgm:cxn modelId="{82B37A26-0451-4C79-BA8E-1E36F26622B5}" type="presOf" srcId="{FA732C23-E781-4CBC-93A9-1821848A4B9F}" destId="{70B9D4D9-231D-48EA-B3FD-5C9FD1DCE897}" srcOrd="0" destOrd="0" presId="urn:microsoft.com/office/officeart/2005/8/layout/radial4"/>
    <dgm:cxn modelId="{2A237246-B4B8-4CBD-87F7-E92313D6CC2C}" srcId="{0770C7B5-D21C-4BD7-A36D-E1A22CA96755}" destId="{9F0B2F05-5B4F-4A1B-B7B0-4650BD9DD307}" srcOrd="2" destOrd="0" parTransId="{FA732C23-E781-4CBC-93A9-1821848A4B9F}" sibTransId="{EB7D354B-C982-4ABA-8E2C-0B947DEAD414}"/>
    <dgm:cxn modelId="{56CA0A17-1D6C-4BF3-90E3-4BA9A2FC1BD7}" srcId="{BD7FF3B4-F0E4-4CA3-9BBA-493D38FAF8DB}" destId="{0770C7B5-D21C-4BD7-A36D-E1A22CA96755}" srcOrd="0" destOrd="0" parTransId="{81EE68E0-06A4-4DFF-8238-F5F49F1C5298}" sibTransId="{0CF97007-4F0B-4E71-82A7-C7AF5539B80D}"/>
    <dgm:cxn modelId="{6264D800-8719-4BB5-B06C-24313ACAD348}" type="presParOf" srcId="{CAA00089-8133-4575-85D1-6B683DA6F01B}" destId="{8088EF2E-B3F4-4426-A892-94E0AC83DAD2}" srcOrd="0" destOrd="0" presId="urn:microsoft.com/office/officeart/2005/8/layout/radial4"/>
    <dgm:cxn modelId="{CDE54616-E1D7-445B-B601-57D44F43161C}" type="presParOf" srcId="{CAA00089-8133-4575-85D1-6B683DA6F01B}" destId="{690DC3BF-868D-4B16-AA3E-B39AD5953C77}" srcOrd="1" destOrd="0" presId="urn:microsoft.com/office/officeart/2005/8/layout/radial4"/>
    <dgm:cxn modelId="{8C0F8F5C-F970-4161-9E71-1064BA5CB7F3}" type="presParOf" srcId="{CAA00089-8133-4575-85D1-6B683DA6F01B}" destId="{FBDBA824-0B4A-4F0C-8D54-0A51069D9A51}" srcOrd="2" destOrd="0" presId="urn:microsoft.com/office/officeart/2005/8/layout/radial4"/>
    <dgm:cxn modelId="{57BE87ED-E8E0-470D-9E72-BD38977D1FAB}" type="presParOf" srcId="{CAA00089-8133-4575-85D1-6B683DA6F01B}" destId="{2AD189D0-6CBB-4FE0-B0BE-10BB777567C5}" srcOrd="3" destOrd="0" presId="urn:microsoft.com/office/officeart/2005/8/layout/radial4"/>
    <dgm:cxn modelId="{7FC1339A-7393-48DE-ADAC-5BEC28E888F6}" type="presParOf" srcId="{CAA00089-8133-4575-85D1-6B683DA6F01B}" destId="{05563628-58F1-4056-A429-F542E3152127}" srcOrd="4" destOrd="0" presId="urn:microsoft.com/office/officeart/2005/8/layout/radial4"/>
    <dgm:cxn modelId="{430CABAD-D447-499D-B15B-509A82F79285}" type="presParOf" srcId="{CAA00089-8133-4575-85D1-6B683DA6F01B}" destId="{70B9D4D9-231D-48EA-B3FD-5C9FD1DCE897}" srcOrd="5" destOrd="0" presId="urn:microsoft.com/office/officeart/2005/8/layout/radial4"/>
    <dgm:cxn modelId="{BBC5CDAF-6A54-4BBF-AF96-7A55396EA685}" type="presParOf" srcId="{CAA00089-8133-4575-85D1-6B683DA6F01B}" destId="{3E423A2A-46C9-417D-BB52-AEC02131EB8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011E73-8723-0C42-8D0C-33B5BAA4906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B0202A-6A52-D547-80A5-4F2AB530BB7D}">
      <dgm:prSet/>
      <dgm:spPr/>
      <dgm:t>
        <a:bodyPr/>
        <a:lstStyle/>
        <a:p>
          <a:pPr algn="ctr"/>
          <a:r>
            <a:rPr lang="en-US" b="1" dirty="0"/>
            <a:t>Policies and legislative provisions supporting self-care products </a:t>
          </a:r>
        </a:p>
      </dgm:t>
    </dgm:pt>
    <dgm:pt modelId="{EC85458A-E707-C54F-A59E-EE56EB5E9B32}" type="parTrans" cxnId="{A825AD9E-67A9-DF40-A311-EB03912A4909}">
      <dgm:prSet/>
      <dgm:spPr/>
      <dgm:t>
        <a:bodyPr/>
        <a:lstStyle/>
        <a:p>
          <a:endParaRPr lang="en-US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7DA8FF3-846E-DF40-9A0C-F5498C5946AE}" type="sibTrans" cxnId="{A825AD9E-67A9-DF40-A311-EB03912A4909}">
      <dgm:prSet/>
      <dgm:spPr/>
      <dgm:t>
        <a:bodyPr/>
        <a:lstStyle/>
        <a:p>
          <a:endParaRPr lang="en-US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4C59A35-7484-4BAB-B000-1C85CCF38C61}">
      <dgm:prSet/>
      <dgm:spPr/>
      <dgm:t>
        <a:bodyPr/>
        <a:lstStyle/>
        <a:p>
          <a:pPr algn="ctr"/>
          <a:r>
            <a:rPr lang="en-US" b="1" dirty="0"/>
            <a:t>Accessibility &amp; Manufacturing </a:t>
          </a:r>
          <a:r>
            <a:rPr lang="en-US" b="0" dirty="0"/>
            <a:t> </a:t>
          </a:r>
        </a:p>
      </dgm:t>
    </dgm:pt>
    <dgm:pt modelId="{39BB3499-BED1-4AC4-8031-F3FF72268294}" type="parTrans" cxnId="{7441E72D-19BC-4FB1-8C86-F4F6BBA60CCB}">
      <dgm:prSet/>
      <dgm:spPr/>
      <dgm:t>
        <a:bodyPr/>
        <a:lstStyle/>
        <a:p>
          <a:endParaRPr lang="en-GB"/>
        </a:p>
      </dgm:t>
    </dgm:pt>
    <dgm:pt modelId="{25B8A6A0-5D71-40EE-A94A-8810BEBB1E7F}" type="sibTrans" cxnId="{7441E72D-19BC-4FB1-8C86-F4F6BBA60CCB}">
      <dgm:prSet/>
      <dgm:spPr/>
      <dgm:t>
        <a:bodyPr/>
        <a:lstStyle/>
        <a:p>
          <a:endParaRPr lang="en-GB"/>
        </a:p>
      </dgm:t>
    </dgm:pt>
    <dgm:pt modelId="{025515AD-9D0D-4013-8B6C-6685FDDED248}">
      <dgm:prSet/>
      <dgm:spPr/>
      <dgm:t>
        <a:bodyPr/>
        <a:lstStyle/>
        <a:p>
          <a:pPr algn="ctr"/>
          <a:r>
            <a:rPr lang="en-US" b="1" dirty="0"/>
            <a:t>Advertising &amp; promotion</a:t>
          </a:r>
        </a:p>
      </dgm:t>
    </dgm:pt>
    <dgm:pt modelId="{49905D59-6D43-4C23-9273-DEEA5A1C1FE4}" type="parTrans" cxnId="{9203462C-0D3D-4F7E-8323-5FA0A0AD4646}">
      <dgm:prSet/>
      <dgm:spPr/>
      <dgm:t>
        <a:bodyPr/>
        <a:lstStyle/>
        <a:p>
          <a:endParaRPr lang="en-GB"/>
        </a:p>
      </dgm:t>
    </dgm:pt>
    <dgm:pt modelId="{703B2792-18F4-4E7D-8194-66C0637A88B8}" type="sibTrans" cxnId="{9203462C-0D3D-4F7E-8323-5FA0A0AD4646}">
      <dgm:prSet/>
      <dgm:spPr/>
      <dgm:t>
        <a:bodyPr/>
        <a:lstStyle/>
        <a:p>
          <a:endParaRPr lang="en-GB"/>
        </a:p>
      </dgm:t>
    </dgm:pt>
    <dgm:pt modelId="{4F167452-9786-4F7B-B55A-CBCE572EF03A}">
      <dgm:prSet custT="1"/>
      <dgm:spPr/>
      <dgm:t>
        <a:bodyPr/>
        <a:lstStyle/>
        <a:p>
          <a:r>
            <a:rPr lang="en-US" sz="2000" dirty="0"/>
            <a:t>Defined scheduling criteria/classification</a:t>
          </a:r>
          <a:endParaRPr lang="en-GB" sz="2000" dirty="0"/>
        </a:p>
      </dgm:t>
    </dgm:pt>
    <dgm:pt modelId="{A5F49872-AE63-47DB-885B-5B054FAE92D1}" type="parTrans" cxnId="{2455681A-B95F-4EDC-AAF2-867DD6638376}">
      <dgm:prSet/>
      <dgm:spPr/>
      <dgm:t>
        <a:bodyPr/>
        <a:lstStyle/>
        <a:p>
          <a:endParaRPr lang="en-GB"/>
        </a:p>
      </dgm:t>
    </dgm:pt>
    <dgm:pt modelId="{AE6D2B67-636F-424F-A17F-485B283E1947}" type="sibTrans" cxnId="{2455681A-B95F-4EDC-AAF2-867DD6638376}">
      <dgm:prSet/>
      <dgm:spPr/>
      <dgm:t>
        <a:bodyPr/>
        <a:lstStyle/>
        <a:p>
          <a:endParaRPr lang="en-GB"/>
        </a:p>
      </dgm:t>
    </dgm:pt>
    <dgm:pt modelId="{21245F31-53CC-48E0-A0FB-F0BBEA6715FB}">
      <dgm:prSet custT="1"/>
      <dgm:spPr/>
      <dgm:t>
        <a:bodyPr/>
        <a:lstStyle/>
        <a:p>
          <a:r>
            <a:rPr lang="en-US" sz="2000" dirty="0"/>
            <a:t>Minimum effective regulations for self-care products </a:t>
          </a:r>
          <a:endParaRPr lang="en-GB" sz="2000" dirty="0"/>
        </a:p>
      </dgm:t>
    </dgm:pt>
    <dgm:pt modelId="{AFF8E384-0B58-4A91-838B-404DF9401383}" type="parTrans" cxnId="{27B9F275-7CDF-41FD-81E8-200CB7CF2209}">
      <dgm:prSet/>
      <dgm:spPr/>
      <dgm:t>
        <a:bodyPr/>
        <a:lstStyle/>
        <a:p>
          <a:endParaRPr lang="en-GB"/>
        </a:p>
      </dgm:t>
    </dgm:pt>
    <dgm:pt modelId="{F5844636-F1B5-41B5-86A6-E660522AECFF}" type="sibTrans" cxnId="{27B9F275-7CDF-41FD-81E8-200CB7CF2209}">
      <dgm:prSet/>
      <dgm:spPr/>
      <dgm:t>
        <a:bodyPr/>
        <a:lstStyle/>
        <a:p>
          <a:endParaRPr lang="en-GB"/>
        </a:p>
      </dgm:t>
    </dgm:pt>
    <dgm:pt modelId="{E120EE36-BBE9-4CA3-B879-708DF1F82074}">
      <dgm:prSet custT="1"/>
      <dgm:spPr/>
      <dgm:t>
        <a:bodyPr/>
        <a:lstStyle/>
        <a:p>
          <a:r>
            <a:rPr lang="en-US" sz="2000" dirty="0"/>
            <a:t>Africa Monograph application to enable faster registrations </a:t>
          </a:r>
          <a:endParaRPr lang="en-GB" sz="1200" dirty="0"/>
        </a:p>
      </dgm:t>
    </dgm:pt>
    <dgm:pt modelId="{93506262-3485-43B1-B525-939AC92D28D8}" type="parTrans" cxnId="{6462436A-5F77-42EF-A887-3325C8541352}">
      <dgm:prSet/>
      <dgm:spPr/>
      <dgm:t>
        <a:bodyPr/>
        <a:lstStyle/>
        <a:p>
          <a:endParaRPr lang="en-GB"/>
        </a:p>
      </dgm:t>
    </dgm:pt>
    <dgm:pt modelId="{A4A0FF87-BF53-45F0-B4FE-26CBAC303BA5}" type="sibTrans" cxnId="{6462436A-5F77-42EF-A887-3325C8541352}">
      <dgm:prSet/>
      <dgm:spPr/>
      <dgm:t>
        <a:bodyPr/>
        <a:lstStyle/>
        <a:p>
          <a:endParaRPr lang="en-GB"/>
        </a:p>
      </dgm:t>
    </dgm:pt>
    <dgm:pt modelId="{CDDF0166-04AB-49DA-B72B-270EB95F6551}">
      <dgm:prSet/>
      <dgm:spPr/>
      <dgm:t>
        <a:bodyPr/>
        <a:lstStyle/>
        <a:p>
          <a:r>
            <a:rPr lang="en-US" dirty="0"/>
            <a:t>Regulatory reliance models -  faster release to the markets</a:t>
          </a:r>
          <a:endParaRPr lang="en-GB" dirty="0"/>
        </a:p>
      </dgm:t>
    </dgm:pt>
    <dgm:pt modelId="{F5C26C74-4143-4A98-8FF6-B46F654BE380}" type="parTrans" cxnId="{4C1D0F2E-D577-458C-9467-C0D79349A13B}">
      <dgm:prSet/>
      <dgm:spPr/>
      <dgm:t>
        <a:bodyPr/>
        <a:lstStyle/>
        <a:p>
          <a:endParaRPr lang="en-GB"/>
        </a:p>
      </dgm:t>
    </dgm:pt>
    <dgm:pt modelId="{AF131D0B-81FB-4795-ABF3-DE06B5B59A97}" type="sibTrans" cxnId="{4C1D0F2E-D577-458C-9467-C0D79349A13B}">
      <dgm:prSet/>
      <dgm:spPr/>
      <dgm:t>
        <a:bodyPr/>
        <a:lstStyle/>
        <a:p>
          <a:endParaRPr lang="en-GB"/>
        </a:p>
      </dgm:t>
    </dgm:pt>
    <dgm:pt modelId="{2D44CC3D-0254-4576-B2E9-F14162A29CF0}">
      <dgm:prSet/>
      <dgm:spPr/>
      <dgm:t>
        <a:bodyPr/>
        <a:lstStyle/>
        <a:p>
          <a:r>
            <a:rPr lang="en-US" dirty="0"/>
            <a:t>Africa free trade principles</a:t>
          </a:r>
          <a:endParaRPr lang="en-GB" dirty="0"/>
        </a:p>
      </dgm:t>
    </dgm:pt>
    <dgm:pt modelId="{390D55E9-4B98-443D-8A9D-BD769C8D4A99}" type="parTrans" cxnId="{50974ADE-BC26-4DF1-8AE8-395EBE8A302A}">
      <dgm:prSet/>
      <dgm:spPr/>
      <dgm:t>
        <a:bodyPr/>
        <a:lstStyle/>
        <a:p>
          <a:endParaRPr lang="en-GB"/>
        </a:p>
      </dgm:t>
    </dgm:pt>
    <dgm:pt modelId="{7D90B962-9DA2-44DE-A7FA-DF2879D0D091}" type="sibTrans" cxnId="{50974ADE-BC26-4DF1-8AE8-395EBE8A302A}">
      <dgm:prSet/>
      <dgm:spPr/>
      <dgm:t>
        <a:bodyPr/>
        <a:lstStyle/>
        <a:p>
          <a:endParaRPr lang="en-GB"/>
        </a:p>
      </dgm:t>
    </dgm:pt>
    <dgm:pt modelId="{787C73E5-9509-4816-8957-336DEABA40BD}">
      <dgm:prSet custT="1"/>
      <dgm:spPr/>
      <dgm:t>
        <a:bodyPr/>
        <a:lstStyle/>
        <a:p>
          <a:endParaRPr lang="en-GB" sz="2000" dirty="0"/>
        </a:p>
      </dgm:t>
    </dgm:pt>
    <dgm:pt modelId="{F1082936-8214-4A02-9455-0A8DC1AB1627}" type="parTrans" cxnId="{77E916D3-6502-4B30-B678-4EA2440D2A06}">
      <dgm:prSet/>
      <dgm:spPr/>
      <dgm:t>
        <a:bodyPr/>
        <a:lstStyle/>
        <a:p>
          <a:endParaRPr lang="en-GB"/>
        </a:p>
      </dgm:t>
    </dgm:pt>
    <dgm:pt modelId="{AD4422F9-8F74-4FAA-B316-56144780D1DD}" type="sibTrans" cxnId="{77E916D3-6502-4B30-B678-4EA2440D2A06}">
      <dgm:prSet/>
      <dgm:spPr/>
      <dgm:t>
        <a:bodyPr/>
        <a:lstStyle/>
        <a:p>
          <a:endParaRPr lang="en-GB"/>
        </a:p>
      </dgm:t>
    </dgm:pt>
    <dgm:pt modelId="{A959FD5F-6B35-4BEA-A530-7B4343532312}">
      <dgm:prSet custT="1"/>
      <dgm:spPr/>
      <dgm:t>
        <a:bodyPr/>
        <a:lstStyle/>
        <a:p>
          <a:endParaRPr lang="en-GB" sz="2000" dirty="0"/>
        </a:p>
      </dgm:t>
    </dgm:pt>
    <dgm:pt modelId="{928C459A-7589-4714-B3F5-6A818FA7AA23}" type="parTrans" cxnId="{CEA835D6-2BA0-48B7-963C-989DC2BC07FD}">
      <dgm:prSet/>
      <dgm:spPr/>
      <dgm:t>
        <a:bodyPr/>
        <a:lstStyle/>
        <a:p>
          <a:endParaRPr lang="en-GB"/>
        </a:p>
      </dgm:t>
    </dgm:pt>
    <dgm:pt modelId="{07271E7A-D4D7-4D87-A91A-69FE0BC9CAB3}" type="sibTrans" cxnId="{CEA835D6-2BA0-48B7-963C-989DC2BC07FD}">
      <dgm:prSet/>
      <dgm:spPr/>
      <dgm:t>
        <a:bodyPr/>
        <a:lstStyle/>
        <a:p>
          <a:endParaRPr lang="en-GB"/>
        </a:p>
      </dgm:t>
    </dgm:pt>
    <dgm:pt modelId="{FC392453-2366-4DF2-98B1-7DDDDFC27D4C}">
      <dgm:prSet/>
      <dgm:spPr/>
      <dgm:t>
        <a:bodyPr/>
        <a:lstStyle/>
        <a:p>
          <a:r>
            <a:rPr lang="en-US" dirty="0"/>
            <a:t>Harmonization between AU Member states</a:t>
          </a:r>
          <a:endParaRPr lang="en-GB" dirty="0"/>
        </a:p>
      </dgm:t>
    </dgm:pt>
    <dgm:pt modelId="{E6FA11E0-E98F-4DC1-8362-E77F334B4244}" type="parTrans" cxnId="{48B250EE-2AAB-4AF1-BCA6-620087449F15}">
      <dgm:prSet/>
      <dgm:spPr/>
      <dgm:t>
        <a:bodyPr/>
        <a:lstStyle/>
        <a:p>
          <a:endParaRPr lang="en-GB"/>
        </a:p>
      </dgm:t>
    </dgm:pt>
    <dgm:pt modelId="{9C1FACAA-11B0-4B7B-9AA5-FD1DCDF4993B}" type="sibTrans" cxnId="{48B250EE-2AAB-4AF1-BCA6-620087449F15}">
      <dgm:prSet/>
      <dgm:spPr/>
      <dgm:t>
        <a:bodyPr/>
        <a:lstStyle/>
        <a:p>
          <a:endParaRPr lang="en-GB"/>
        </a:p>
      </dgm:t>
    </dgm:pt>
    <dgm:pt modelId="{EF898F05-866E-4F1D-884F-C001EE9A3834}">
      <dgm:prSet/>
      <dgm:spPr/>
      <dgm:t>
        <a:bodyPr/>
        <a:lstStyle/>
        <a:p>
          <a:endParaRPr lang="en-GB" dirty="0"/>
        </a:p>
      </dgm:t>
    </dgm:pt>
    <dgm:pt modelId="{252BC9E2-FEDA-4FE6-9779-23DC530F3528}" type="parTrans" cxnId="{9ED8019A-58CB-49AF-B52A-3400ACB3B2D9}">
      <dgm:prSet/>
      <dgm:spPr/>
      <dgm:t>
        <a:bodyPr/>
        <a:lstStyle/>
        <a:p>
          <a:endParaRPr lang="en-GB"/>
        </a:p>
      </dgm:t>
    </dgm:pt>
    <dgm:pt modelId="{98F4F9F2-D319-43B7-8DCD-F89931369DE7}" type="sibTrans" cxnId="{9ED8019A-58CB-49AF-B52A-3400ACB3B2D9}">
      <dgm:prSet/>
      <dgm:spPr/>
      <dgm:t>
        <a:bodyPr/>
        <a:lstStyle/>
        <a:p>
          <a:endParaRPr lang="en-GB"/>
        </a:p>
      </dgm:t>
    </dgm:pt>
    <dgm:pt modelId="{C8F32EB9-C216-409E-9062-6E1A231A7A96}">
      <dgm:prSet/>
      <dgm:spPr/>
      <dgm:t>
        <a:bodyPr/>
        <a:lstStyle/>
        <a:p>
          <a:endParaRPr lang="en-GB" dirty="0"/>
        </a:p>
      </dgm:t>
    </dgm:pt>
    <dgm:pt modelId="{02C6889F-1C3F-4B8A-BACB-E724ED4413FD}" type="parTrans" cxnId="{BD307ED1-9F7B-4A41-85ED-D45E0563BF44}">
      <dgm:prSet/>
      <dgm:spPr/>
      <dgm:t>
        <a:bodyPr/>
        <a:lstStyle/>
        <a:p>
          <a:endParaRPr lang="en-GB"/>
        </a:p>
      </dgm:t>
    </dgm:pt>
    <dgm:pt modelId="{F4370F40-9ED8-4D4A-9E88-C8205F97C8FE}" type="sibTrans" cxnId="{BD307ED1-9F7B-4A41-85ED-D45E0563BF44}">
      <dgm:prSet/>
      <dgm:spPr/>
      <dgm:t>
        <a:bodyPr/>
        <a:lstStyle/>
        <a:p>
          <a:endParaRPr lang="en-GB"/>
        </a:p>
      </dgm:t>
    </dgm:pt>
    <dgm:pt modelId="{5CBD86BA-68E3-4154-8587-410696E290F8}">
      <dgm:prSet custT="1"/>
      <dgm:spPr/>
      <dgm:t>
        <a:bodyPr/>
        <a:lstStyle/>
        <a:p>
          <a:pPr algn="l"/>
          <a:r>
            <a:rPr lang="en-US" sz="2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Advertising to consumers – raise awareness </a:t>
          </a:r>
        </a:p>
      </dgm:t>
    </dgm:pt>
    <dgm:pt modelId="{A81B6CAB-5757-4365-9052-F52E7C7A0E3B}" type="parTrans" cxnId="{1AE59064-F0DD-4963-AB75-2043EEA515BE}">
      <dgm:prSet/>
      <dgm:spPr/>
      <dgm:t>
        <a:bodyPr/>
        <a:lstStyle/>
        <a:p>
          <a:endParaRPr lang="en-GB"/>
        </a:p>
      </dgm:t>
    </dgm:pt>
    <dgm:pt modelId="{9CA2211F-03D3-46E8-8BAB-37A726F99D0F}" type="sibTrans" cxnId="{1AE59064-F0DD-4963-AB75-2043EEA515BE}">
      <dgm:prSet/>
      <dgm:spPr/>
      <dgm:t>
        <a:bodyPr/>
        <a:lstStyle/>
        <a:p>
          <a:endParaRPr lang="en-GB"/>
        </a:p>
      </dgm:t>
    </dgm:pt>
    <dgm:pt modelId="{7176763A-247A-4A7E-AF18-1AD68796F38A}">
      <dgm:prSet custT="1"/>
      <dgm:spPr/>
      <dgm:t>
        <a:bodyPr/>
        <a:lstStyle/>
        <a:p>
          <a:pPr algn="l"/>
          <a:r>
            <a:rPr lang="en-US" sz="2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Additional points of sales</a:t>
          </a:r>
        </a:p>
      </dgm:t>
    </dgm:pt>
    <dgm:pt modelId="{335D1F1C-E8A3-4F99-B671-71F94BB913B3}" type="parTrans" cxnId="{7EDD42C5-C6B2-4603-8637-D3CBD117B061}">
      <dgm:prSet/>
      <dgm:spPr/>
      <dgm:t>
        <a:bodyPr/>
        <a:lstStyle/>
        <a:p>
          <a:endParaRPr lang="en-GB"/>
        </a:p>
      </dgm:t>
    </dgm:pt>
    <dgm:pt modelId="{F8F52960-1857-4F95-8EB9-5F56FF297366}" type="sibTrans" cxnId="{7EDD42C5-C6B2-4603-8637-D3CBD117B061}">
      <dgm:prSet/>
      <dgm:spPr/>
      <dgm:t>
        <a:bodyPr/>
        <a:lstStyle/>
        <a:p>
          <a:endParaRPr lang="en-GB"/>
        </a:p>
      </dgm:t>
    </dgm:pt>
    <dgm:pt modelId="{6BF7165D-04AC-4684-9ACC-9C15DCC71036}">
      <dgm:prSet custT="1"/>
      <dgm:spPr/>
      <dgm:t>
        <a:bodyPr/>
        <a:lstStyle/>
        <a:p>
          <a:pPr algn="l"/>
          <a:r>
            <a:rPr lang="en-US" sz="2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Digital marketing </a:t>
          </a:r>
        </a:p>
      </dgm:t>
    </dgm:pt>
    <dgm:pt modelId="{8394C57A-171E-4003-8906-991C31C1D4FE}" type="parTrans" cxnId="{6ED35201-21C1-4A91-8184-137291C01CAD}">
      <dgm:prSet/>
      <dgm:spPr/>
      <dgm:t>
        <a:bodyPr/>
        <a:lstStyle/>
        <a:p>
          <a:endParaRPr lang="en-GB"/>
        </a:p>
      </dgm:t>
    </dgm:pt>
    <dgm:pt modelId="{905B9E0C-7A48-40B1-806F-E751131FFECA}" type="sibTrans" cxnId="{6ED35201-21C1-4A91-8184-137291C01CAD}">
      <dgm:prSet/>
      <dgm:spPr/>
      <dgm:t>
        <a:bodyPr/>
        <a:lstStyle/>
        <a:p>
          <a:endParaRPr lang="en-GB"/>
        </a:p>
      </dgm:t>
    </dgm:pt>
    <dgm:pt modelId="{A160CE70-E1B7-4764-A3F5-6752662C81DB}">
      <dgm:prSet custT="1"/>
      <dgm:spPr/>
      <dgm:t>
        <a:bodyPr/>
        <a:lstStyle/>
        <a:p>
          <a:pPr algn="ctr"/>
          <a:endParaRPr lang="en-US" sz="2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A0B4283-25B1-4151-906D-67602804ED43}" type="parTrans" cxnId="{F6B11608-28B7-4492-BE3D-2A78E4D4249C}">
      <dgm:prSet/>
      <dgm:spPr/>
      <dgm:t>
        <a:bodyPr/>
        <a:lstStyle/>
        <a:p>
          <a:endParaRPr lang="en-GB"/>
        </a:p>
      </dgm:t>
    </dgm:pt>
    <dgm:pt modelId="{F4F84B39-C781-49B1-9DF9-9A92AE197CD0}" type="sibTrans" cxnId="{F6B11608-28B7-4492-BE3D-2A78E4D4249C}">
      <dgm:prSet/>
      <dgm:spPr/>
      <dgm:t>
        <a:bodyPr/>
        <a:lstStyle/>
        <a:p>
          <a:endParaRPr lang="en-GB"/>
        </a:p>
      </dgm:t>
    </dgm:pt>
    <dgm:pt modelId="{F6AE3C2F-69E3-454A-B736-91F2937D3902}">
      <dgm:prSet custT="1"/>
      <dgm:spPr/>
      <dgm:t>
        <a:bodyPr/>
        <a:lstStyle/>
        <a:p>
          <a:pPr algn="ctr"/>
          <a:endParaRPr lang="en-US" sz="2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5424F62-52AC-4E79-BF1F-DC17F9DD9348}" type="parTrans" cxnId="{40295A8F-DA9D-40DB-8D3E-48335F398B5D}">
      <dgm:prSet/>
      <dgm:spPr/>
      <dgm:t>
        <a:bodyPr/>
        <a:lstStyle/>
        <a:p>
          <a:endParaRPr lang="en-GB"/>
        </a:p>
      </dgm:t>
    </dgm:pt>
    <dgm:pt modelId="{2153C04E-BC07-41F7-8CB7-B1EB806B850E}" type="sibTrans" cxnId="{40295A8F-DA9D-40DB-8D3E-48335F398B5D}">
      <dgm:prSet/>
      <dgm:spPr/>
      <dgm:t>
        <a:bodyPr/>
        <a:lstStyle/>
        <a:p>
          <a:endParaRPr lang="en-GB"/>
        </a:p>
      </dgm:t>
    </dgm:pt>
    <dgm:pt modelId="{D712E910-CDB3-45C2-92D9-E80CCDD0B63F}" type="pres">
      <dgm:prSet presAssocID="{63011E73-8723-0C42-8D0C-33B5BAA490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9B24C58-FA3D-4FCF-94C9-DC60B7A391AE}" type="pres">
      <dgm:prSet presAssocID="{89B0202A-6A52-D547-80A5-4F2AB530BB7D}" presName="composite" presStyleCnt="0"/>
      <dgm:spPr/>
    </dgm:pt>
    <dgm:pt modelId="{E0A28145-D08E-4435-A7A2-8E0CB64F7FB8}" type="pres">
      <dgm:prSet presAssocID="{89B0202A-6A52-D547-80A5-4F2AB530BB7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7D0ABF-8CE4-483C-8F42-76CAAD08DEEB}" type="pres">
      <dgm:prSet presAssocID="{89B0202A-6A52-D547-80A5-4F2AB530BB7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F685BB-E569-4665-9FB8-5FD44CAB6920}" type="pres">
      <dgm:prSet presAssocID="{97DA8FF3-846E-DF40-9A0C-F5498C5946AE}" presName="space" presStyleCnt="0"/>
      <dgm:spPr/>
    </dgm:pt>
    <dgm:pt modelId="{1B03F22F-73BA-457B-8571-A50AE513BD3D}" type="pres">
      <dgm:prSet presAssocID="{D4C59A35-7484-4BAB-B000-1C85CCF38C61}" presName="composite" presStyleCnt="0"/>
      <dgm:spPr/>
    </dgm:pt>
    <dgm:pt modelId="{2E316B4A-AC8B-4D5D-8A00-A26D912ED3F1}" type="pres">
      <dgm:prSet presAssocID="{D4C59A35-7484-4BAB-B000-1C85CCF38C6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32B67B-7D09-449F-9921-4B5318406F2E}" type="pres">
      <dgm:prSet presAssocID="{D4C59A35-7484-4BAB-B000-1C85CCF38C6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77EEF8-A4E5-4A90-88AD-6537D0EE3911}" type="pres">
      <dgm:prSet presAssocID="{25B8A6A0-5D71-40EE-A94A-8810BEBB1E7F}" presName="space" presStyleCnt="0"/>
      <dgm:spPr/>
    </dgm:pt>
    <dgm:pt modelId="{C2DFF0B3-1B65-4C41-A463-483B49A23A5B}" type="pres">
      <dgm:prSet presAssocID="{025515AD-9D0D-4013-8B6C-6685FDDED248}" presName="composite" presStyleCnt="0"/>
      <dgm:spPr/>
    </dgm:pt>
    <dgm:pt modelId="{3235801E-AE0B-4A3C-83E2-D4A104ACCA48}" type="pres">
      <dgm:prSet presAssocID="{025515AD-9D0D-4013-8B6C-6685FDDED24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963937-BF6C-4FF8-86F2-0BE0A37F6C5C}" type="pres">
      <dgm:prSet presAssocID="{025515AD-9D0D-4013-8B6C-6685FDDED24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DD42C5-C6B2-4603-8637-D3CBD117B061}" srcId="{025515AD-9D0D-4013-8B6C-6685FDDED248}" destId="{7176763A-247A-4A7E-AF18-1AD68796F38A}" srcOrd="2" destOrd="0" parTransId="{335D1F1C-E8A3-4F99-B671-71F94BB913B3}" sibTransId="{F8F52960-1857-4F95-8EB9-5F56FF297366}"/>
    <dgm:cxn modelId="{7441E72D-19BC-4FB1-8C86-F4F6BBA60CCB}" srcId="{63011E73-8723-0C42-8D0C-33B5BAA4906D}" destId="{D4C59A35-7484-4BAB-B000-1C85CCF38C61}" srcOrd="1" destOrd="0" parTransId="{39BB3499-BED1-4AC4-8031-F3FF72268294}" sibTransId="{25B8A6A0-5D71-40EE-A94A-8810BEBB1E7F}"/>
    <dgm:cxn modelId="{4C1D0F2E-D577-458C-9467-C0D79349A13B}" srcId="{D4C59A35-7484-4BAB-B000-1C85CCF38C61}" destId="{CDDF0166-04AB-49DA-B72B-270EB95F6551}" srcOrd="0" destOrd="0" parTransId="{F5C26C74-4143-4A98-8FF6-B46F654BE380}" sibTransId="{AF131D0B-81FB-4795-ABF3-DE06B5B59A97}"/>
    <dgm:cxn modelId="{48B250EE-2AAB-4AF1-BCA6-620087449F15}" srcId="{D4C59A35-7484-4BAB-B000-1C85CCF38C61}" destId="{FC392453-2366-4DF2-98B1-7DDDDFC27D4C}" srcOrd="4" destOrd="0" parTransId="{E6FA11E0-E98F-4DC1-8362-E77F334B4244}" sibTransId="{9C1FACAA-11B0-4B7B-9AA5-FD1DCDF4993B}"/>
    <dgm:cxn modelId="{9E0AEC34-2F7F-4243-ACDC-74CEA5652CE2}" type="presOf" srcId="{025515AD-9D0D-4013-8B6C-6685FDDED248}" destId="{3235801E-AE0B-4A3C-83E2-D4A104ACCA48}" srcOrd="0" destOrd="0" presId="urn:microsoft.com/office/officeart/2005/8/layout/hList1"/>
    <dgm:cxn modelId="{B92C692A-5D9D-4709-837C-93C44D5952A5}" type="presOf" srcId="{A959FD5F-6B35-4BEA-A530-7B4343532312}" destId="{0A7D0ABF-8CE4-483C-8F42-76CAAD08DEEB}" srcOrd="0" destOrd="3" presId="urn:microsoft.com/office/officeart/2005/8/layout/hList1"/>
    <dgm:cxn modelId="{2FD1622C-8F64-4472-A8B0-AAD6255137EB}" type="presOf" srcId="{5CBD86BA-68E3-4154-8587-410696E290F8}" destId="{5E963937-BF6C-4FF8-86F2-0BE0A37F6C5C}" srcOrd="0" destOrd="0" presId="urn:microsoft.com/office/officeart/2005/8/layout/hList1"/>
    <dgm:cxn modelId="{1856CCB0-DDE7-4895-BDE7-B33F28FF6780}" type="presOf" srcId="{C8F32EB9-C216-409E-9062-6E1A231A7A96}" destId="{DB32B67B-7D09-449F-9921-4B5318406F2E}" srcOrd="0" destOrd="3" presId="urn:microsoft.com/office/officeart/2005/8/layout/hList1"/>
    <dgm:cxn modelId="{17EE0F60-1591-4F60-895C-9FD40CE033CB}" type="presOf" srcId="{D4C59A35-7484-4BAB-B000-1C85CCF38C61}" destId="{2E316B4A-AC8B-4D5D-8A00-A26D912ED3F1}" srcOrd="0" destOrd="0" presId="urn:microsoft.com/office/officeart/2005/8/layout/hList1"/>
    <dgm:cxn modelId="{2D6DDEB0-AF97-4632-9164-0CF4F8DDB0A2}" type="presOf" srcId="{787C73E5-9509-4816-8957-336DEABA40BD}" destId="{0A7D0ABF-8CE4-483C-8F42-76CAAD08DEEB}" srcOrd="0" destOrd="1" presId="urn:microsoft.com/office/officeart/2005/8/layout/hList1"/>
    <dgm:cxn modelId="{77E916D3-6502-4B30-B678-4EA2440D2A06}" srcId="{89B0202A-6A52-D547-80A5-4F2AB530BB7D}" destId="{787C73E5-9509-4816-8957-336DEABA40BD}" srcOrd="1" destOrd="0" parTransId="{F1082936-8214-4A02-9455-0A8DC1AB1627}" sibTransId="{AD4422F9-8F74-4FAA-B316-56144780D1DD}"/>
    <dgm:cxn modelId="{2455681A-B95F-4EDC-AAF2-867DD6638376}" srcId="{89B0202A-6A52-D547-80A5-4F2AB530BB7D}" destId="{4F167452-9786-4F7B-B55A-CBCE572EF03A}" srcOrd="0" destOrd="0" parTransId="{A5F49872-AE63-47DB-885B-5B054FAE92D1}" sibTransId="{AE6D2B67-636F-424F-A17F-485B283E1947}"/>
    <dgm:cxn modelId="{9203462C-0D3D-4F7E-8323-5FA0A0AD4646}" srcId="{63011E73-8723-0C42-8D0C-33B5BAA4906D}" destId="{025515AD-9D0D-4013-8B6C-6685FDDED248}" srcOrd="2" destOrd="0" parTransId="{49905D59-6D43-4C23-9273-DEEA5A1C1FE4}" sibTransId="{703B2792-18F4-4E7D-8194-66C0637A88B8}"/>
    <dgm:cxn modelId="{6ED35201-21C1-4A91-8184-137291C01CAD}" srcId="{025515AD-9D0D-4013-8B6C-6685FDDED248}" destId="{6BF7165D-04AC-4684-9ACC-9C15DCC71036}" srcOrd="4" destOrd="0" parTransId="{8394C57A-171E-4003-8906-991C31C1D4FE}" sibTransId="{905B9E0C-7A48-40B1-806F-E751131FFECA}"/>
    <dgm:cxn modelId="{CEA835D6-2BA0-48B7-963C-989DC2BC07FD}" srcId="{89B0202A-6A52-D547-80A5-4F2AB530BB7D}" destId="{A959FD5F-6B35-4BEA-A530-7B4343532312}" srcOrd="3" destOrd="0" parTransId="{928C459A-7589-4714-B3F5-6A818FA7AA23}" sibTransId="{07271E7A-D4D7-4D87-A91A-69FE0BC9CAB3}"/>
    <dgm:cxn modelId="{273F64AC-DD3F-403F-A206-709C742486EB}" type="presOf" srcId="{A160CE70-E1B7-4764-A3F5-6752662C81DB}" destId="{5E963937-BF6C-4FF8-86F2-0BE0A37F6C5C}" srcOrd="0" destOrd="1" presId="urn:microsoft.com/office/officeart/2005/8/layout/hList1"/>
    <dgm:cxn modelId="{40295A8F-DA9D-40DB-8D3E-48335F398B5D}" srcId="{025515AD-9D0D-4013-8B6C-6685FDDED248}" destId="{F6AE3C2F-69E3-454A-B736-91F2937D3902}" srcOrd="3" destOrd="0" parTransId="{95424F62-52AC-4E79-BF1F-DC17F9DD9348}" sibTransId="{2153C04E-BC07-41F7-8CB7-B1EB806B850E}"/>
    <dgm:cxn modelId="{4D5E4E1E-A675-4F75-8AAD-E45991651E23}" type="presOf" srcId="{E120EE36-BBE9-4CA3-B879-708DF1F82074}" destId="{0A7D0ABF-8CE4-483C-8F42-76CAAD08DEEB}" srcOrd="0" destOrd="4" presId="urn:microsoft.com/office/officeart/2005/8/layout/hList1"/>
    <dgm:cxn modelId="{1AE59064-F0DD-4963-AB75-2043EEA515BE}" srcId="{025515AD-9D0D-4013-8B6C-6685FDDED248}" destId="{5CBD86BA-68E3-4154-8587-410696E290F8}" srcOrd="0" destOrd="0" parTransId="{A81B6CAB-5757-4365-9052-F52E7C7A0E3B}" sibTransId="{9CA2211F-03D3-46E8-8BAB-37A726F99D0F}"/>
    <dgm:cxn modelId="{AD2F807C-6B45-467B-8290-3F521F81F240}" type="presOf" srcId="{CDDF0166-04AB-49DA-B72B-270EB95F6551}" destId="{DB32B67B-7D09-449F-9921-4B5318406F2E}" srcOrd="0" destOrd="0" presId="urn:microsoft.com/office/officeart/2005/8/layout/hList1"/>
    <dgm:cxn modelId="{366317A7-FFC4-4D9A-87DA-E448F304E24D}" type="presOf" srcId="{6BF7165D-04AC-4684-9ACC-9C15DCC71036}" destId="{5E963937-BF6C-4FF8-86F2-0BE0A37F6C5C}" srcOrd="0" destOrd="4" presId="urn:microsoft.com/office/officeart/2005/8/layout/hList1"/>
    <dgm:cxn modelId="{7C051E89-6FCB-420A-8066-FED245B737FE}" type="presOf" srcId="{7176763A-247A-4A7E-AF18-1AD68796F38A}" destId="{5E963937-BF6C-4FF8-86F2-0BE0A37F6C5C}" srcOrd="0" destOrd="2" presId="urn:microsoft.com/office/officeart/2005/8/layout/hList1"/>
    <dgm:cxn modelId="{BD307ED1-9F7B-4A41-85ED-D45E0563BF44}" srcId="{D4C59A35-7484-4BAB-B000-1C85CCF38C61}" destId="{C8F32EB9-C216-409E-9062-6E1A231A7A96}" srcOrd="3" destOrd="0" parTransId="{02C6889F-1C3F-4B8A-BACB-E724ED4413FD}" sibTransId="{F4370F40-9ED8-4D4A-9E88-C8205F97C8FE}"/>
    <dgm:cxn modelId="{50974ADE-BC26-4DF1-8AE8-395EBE8A302A}" srcId="{D4C59A35-7484-4BAB-B000-1C85CCF38C61}" destId="{2D44CC3D-0254-4576-B2E9-F14162A29CF0}" srcOrd="2" destOrd="0" parTransId="{390D55E9-4B98-443D-8A9D-BD769C8D4A99}" sibTransId="{7D90B962-9DA2-44DE-A7FA-DF2879D0D091}"/>
    <dgm:cxn modelId="{BAB578F4-B3D1-4927-9571-A5F14D77F009}" type="presOf" srcId="{2D44CC3D-0254-4576-B2E9-F14162A29CF0}" destId="{DB32B67B-7D09-449F-9921-4B5318406F2E}" srcOrd="0" destOrd="2" presId="urn:microsoft.com/office/officeart/2005/8/layout/hList1"/>
    <dgm:cxn modelId="{B12D9B63-570A-4A08-A216-312653EDFDB2}" type="presOf" srcId="{4F167452-9786-4F7B-B55A-CBCE572EF03A}" destId="{0A7D0ABF-8CE4-483C-8F42-76CAAD08DEEB}" srcOrd="0" destOrd="0" presId="urn:microsoft.com/office/officeart/2005/8/layout/hList1"/>
    <dgm:cxn modelId="{46A3AFC2-0DDA-4986-A028-D56DD85C1046}" type="presOf" srcId="{63011E73-8723-0C42-8D0C-33B5BAA4906D}" destId="{D712E910-CDB3-45C2-92D9-E80CCDD0B63F}" srcOrd="0" destOrd="0" presId="urn:microsoft.com/office/officeart/2005/8/layout/hList1"/>
    <dgm:cxn modelId="{A825AD9E-67A9-DF40-A311-EB03912A4909}" srcId="{63011E73-8723-0C42-8D0C-33B5BAA4906D}" destId="{89B0202A-6A52-D547-80A5-4F2AB530BB7D}" srcOrd="0" destOrd="0" parTransId="{EC85458A-E707-C54F-A59E-EE56EB5E9B32}" sibTransId="{97DA8FF3-846E-DF40-9A0C-F5498C5946AE}"/>
    <dgm:cxn modelId="{128A8B95-AD08-44D5-B4B6-ECBD86317031}" type="presOf" srcId="{89B0202A-6A52-D547-80A5-4F2AB530BB7D}" destId="{E0A28145-D08E-4435-A7A2-8E0CB64F7FB8}" srcOrd="0" destOrd="0" presId="urn:microsoft.com/office/officeart/2005/8/layout/hList1"/>
    <dgm:cxn modelId="{2AFF7EAF-B81A-40F9-A26E-A9D4F180CD14}" type="presOf" srcId="{F6AE3C2F-69E3-454A-B736-91F2937D3902}" destId="{5E963937-BF6C-4FF8-86F2-0BE0A37F6C5C}" srcOrd="0" destOrd="3" presId="urn:microsoft.com/office/officeart/2005/8/layout/hList1"/>
    <dgm:cxn modelId="{F6B11608-28B7-4492-BE3D-2A78E4D4249C}" srcId="{025515AD-9D0D-4013-8B6C-6685FDDED248}" destId="{A160CE70-E1B7-4764-A3F5-6752662C81DB}" srcOrd="1" destOrd="0" parTransId="{7A0B4283-25B1-4151-906D-67602804ED43}" sibTransId="{F4F84B39-C781-49B1-9DF9-9A92AE197CD0}"/>
    <dgm:cxn modelId="{27B9F275-7CDF-41FD-81E8-200CB7CF2209}" srcId="{89B0202A-6A52-D547-80A5-4F2AB530BB7D}" destId="{21245F31-53CC-48E0-A0FB-F0BBEA6715FB}" srcOrd="2" destOrd="0" parTransId="{AFF8E384-0B58-4A91-838B-404DF9401383}" sibTransId="{F5844636-F1B5-41B5-86A6-E660522AECFF}"/>
    <dgm:cxn modelId="{645DEC60-508B-4531-8DBB-D785EB17A2B4}" type="presOf" srcId="{21245F31-53CC-48E0-A0FB-F0BBEA6715FB}" destId="{0A7D0ABF-8CE4-483C-8F42-76CAAD08DEEB}" srcOrd="0" destOrd="2" presId="urn:microsoft.com/office/officeart/2005/8/layout/hList1"/>
    <dgm:cxn modelId="{6462436A-5F77-42EF-A887-3325C8541352}" srcId="{89B0202A-6A52-D547-80A5-4F2AB530BB7D}" destId="{E120EE36-BBE9-4CA3-B879-708DF1F82074}" srcOrd="4" destOrd="0" parTransId="{93506262-3485-43B1-B525-939AC92D28D8}" sibTransId="{A4A0FF87-BF53-45F0-B4FE-26CBAC303BA5}"/>
    <dgm:cxn modelId="{517437B5-8254-41CF-9127-50020D7DD584}" type="presOf" srcId="{EF898F05-866E-4F1D-884F-C001EE9A3834}" destId="{DB32B67B-7D09-449F-9921-4B5318406F2E}" srcOrd="0" destOrd="1" presId="urn:microsoft.com/office/officeart/2005/8/layout/hList1"/>
    <dgm:cxn modelId="{1FD8AB89-5E96-4BA4-838F-645B16CC66DA}" type="presOf" srcId="{FC392453-2366-4DF2-98B1-7DDDDFC27D4C}" destId="{DB32B67B-7D09-449F-9921-4B5318406F2E}" srcOrd="0" destOrd="4" presId="urn:microsoft.com/office/officeart/2005/8/layout/hList1"/>
    <dgm:cxn modelId="{9ED8019A-58CB-49AF-B52A-3400ACB3B2D9}" srcId="{D4C59A35-7484-4BAB-B000-1C85CCF38C61}" destId="{EF898F05-866E-4F1D-884F-C001EE9A3834}" srcOrd="1" destOrd="0" parTransId="{252BC9E2-FEDA-4FE6-9779-23DC530F3528}" sibTransId="{98F4F9F2-D319-43B7-8DCD-F89931369DE7}"/>
    <dgm:cxn modelId="{B6784DC2-47F5-454B-9F92-C4F001357AB2}" type="presParOf" srcId="{D712E910-CDB3-45C2-92D9-E80CCDD0B63F}" destId="{A9B24C58-FA3D-4FCF-94C9-DC60B7A391AE}" srcOrd="0" destOrd="0" presId="urn:microsoft.com/office/officeart/2005/8/layout/hList1"/>
    <dgm:cxn modelId="{7EF7549E-7929-423F-A2FB-680BCA2D5EED}" type="presParOf" srcId="{A9B24C58-FA3D-4FCF-94C9-DC60B7A391AE}" destId="{E0A28145-D08E-4435-A7A2-8E0CB64F7FB8}" srcOrd="0" destOrd="0" presId="urn:microsoft.com/office/officeart/2005/8/layout/hList1"/>
    <dgm:cxn modelId="{41B3BF8A-2814-4611-AD15-6D0BDC92BA10}" type="presParOf" srcId="{A9B24C58-FA3D-4FCF-94C9-DC60B7A391AE}" destId="{0A7D0ABF-8CE4-483C-8F42-76CAAD08DEEB}" srcOrd="1" destOrd="0" presId="urn:microsoft.com/office/officeart/2005/8/layout/hList1"/>
    <dgm:cxn modelId="{CE4FAF36-4CA6-4432-8DD2-988718288B40}" type="presParOf" srcId="{D712E910-CDB3-45C2-92D9-E80CCDD0B63F}" destId="{4FF685BB-E569-4665-9FB8-5FD44CAB6920}" srcOrd="1" destOrd="0" presId="urn:microsoft.com/office/officeart/2005/8/layout/hList1"/>
    <dgm:cxn modelId="{27B9B283-D7EA-4142-AEA7-0284E606E40A}" type="presParOf" srcId="{D712E910-CDB3-45C2-92D9-E80CCDD0B63F}" destId="{1B03F22F-73BA-457B-8571-A50AE513BD3D}" srcOrd="2" destOrd="0" presId="urn:microsoft.com/office/officeart/2005/8/layout/hList1"/>
    <dgm:cxn modelId="{BA8EAF3A-5372-44B6-A89A-8A42ACF63880}" type="presParOf" srcId="{1B03F22F-73BA-457B-8571-A50AE513BD3D}" destId="{2E316B4A-AC8B-4D5D-8A00-A26D912ED3F1}" srcOrd="0" destOrd="0" presId="urn:microsoft.com/office/officeart/2005/8/layout/hList1"/>
    <dgm:cxn modelId="{26D983D4-401A-4B91-9AAE-210F651B4AD8}" type="presParOf" srcId="{1B03F22F-73BA-457B-8571-A50AE513BD3D}" destId="{DB32B67B-7D09-449F-9921-4B5318406F2E}" srcOrd="1" destOrd="0" presId="urn:microsoft.com/office/officeart/2005/8/layout/hList1"/>
    <dgm:cxn modelId="{CA10639B-A3DA-40D4-84C6-52889B626B03}" type="presParOf" srcId="{D712E910-CDB3-45C2-92D9-E80CCDD0B63F}" destId="{1B77EEF8-A4E5-4A90-88AD-6537D0EE3911}" srcOrd="3" destOrd="0" presId="urn:microsoft.com/office/officeart/2005/8/layout/hList1"/>
    <dgm:cxn modelId="{AE6F6913-ACCB-4AB9-A8A5-353B419E405C}" type="presParOf" srcId="{D712E910-CDB3-45C2-92D9-E80CCDD0B63F}" destId="{C2DFF0B3-1B65-4C41-A463-483B49A23A5B}" srcOrd="4" destOrd="0" presId="urn:microsoft.com/office/officeart/2005/8/layout/hList1"/>
    <dgm:cxn modelId="{25559C7F-F053-456A-A1AC-0AA35C49A70E}" type="presParOf" srcId="{C2DFF0B3-1B65-4C41-A463-483B49A23A5B}" destId="{3235801E-AE0B-4A3C-83E2-D4A104ACCA48}" srcOrd="0" destOrd="0" presId="urn:microsoft.com/office/officeart/2005/8/layout/hList1"/>
    <dgm:cxn modelId="{8E66AB76-7BB5-4832-9EC3-99CD2750514F}" type="presParOf" srcId="{C2DFF0B3-1B65-4C41-A463-483B49A23A5B}" destId="{5E963937-BF6C-4FF8-86F2-0BE0A37F6C5C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474DE-954F-4826-B991-443E29FC65EE}">
      <dsp:nvSpPr>
        <dsp:cNvPr id="0" name=""/>
        <dsp:cNvSpPr/>
      </dsp:nvSpPr>
      <dsp:spPr>
        <a:xfrm>
          <a:off x="1429" y="0"/>
          <a:ext cx="3717034" cy="50027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/>
            <a:t>Changing Landscape </a:t>
          </a:r>
          <a:endParaRPr lang="en-GB" sz="3100" b="1" kern="1200" dirty="0"/>
        </a:p>
      </dsp:txBody>
      <dsp:txXfrm>
        <a:off x="1429" y="0"/>
        <a:ext cx="3717034" cy="1500830"/>
      </dsp:txXfrm>
    </dsp:sp>
    <dsp:sp modelId="{04424644-9003-44FD-9D81-34088C646FBA}">
      <dsp:nvSpPr>
        <dsp:cNvPr id="0" name=""/>
        <dsp:cNvSpPr/>
      </dsp:nvSpPr>
      <dsp:spPr>
        <a:xfrm>
          <a:off x="123452" y="1501252"/>
          <a:ext cx="3472988" cy="1615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GB" sz="1800" kern="1200" dirty="0">
              <a:solidFill>
                <a:srgbClr val="464646"/>
              </a:solidFill>
            </a:rPr>
            <a:t>The rapid evolution of </a:t>
          </a:r>
          <a:r>
            <a:rPr lang="en-GB" sz="1800" b="1" kern="1200" dirty="0">
              <a:solidFill>
                <a:srgbClr val="464646"/>
              </a:solidFill>
            </a:rPr>
            <a:t>technology is transforming the delivery of healthcare</a:t>
          </a:r>
          <a:endParaRPr lang="en-GB" sz="1800" kern="1200" dirty="0"/>
        </a:p>
      </dsp:txBody>
      <dsp:txXfrm>
        <a:off x="170764" y="1548564"/>
        <a:ext cx="3378364" cy="1520743"/>
      </dsp:txXfrm>
    </dsp:sp>
    <dsp:sp modelId="{8E731117-2D53-44CB-BAFD-8889756A039B}">
      <dsp:nvSpPr>
        <dsp:cNvPr id="0" name=""/>
        <dsp:cNvSpPr/>
      </dsp:nvSpPr>
      <dsp:spPr>
        <a:xfrm>
          <a:off x="175015" y="3234770"/>
          <a:ext cx="3128048" cy="1274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b="1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Key goals: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1. Tech &amp; digital healthcare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2. Pharmacist as core HCP</a:t>
          </a:r>
          <a:endParaRPr lang="en-GB" sz="1800" kern="1200" dirty="0">
            <a:solidFill>
              <a:srgbClr val="464646"/>
            </a:solidFill>
            <a:latin typeface="Arial"/>
            <a:ea typeface="+mn-ea"/>
            <a:cs typeface="+mn-cs"/>
          </a:endParaRPr>
        </a:p>
      </dsp:txBody>
      <dsp:txXfrm>
        <a:off x="212345" y="3272100"/>
        <a:ext cx="3053388" cy="1199887"/>
      </dsp:txXfrm>
    </dsp:sp>
    <dsp:sp modelId="{FE2D6D3E-9AAC-4E24-AE1C-A998DC756228}">
      <dsp:nvSpPr>
        <dsp:cNvPr id="0" name=""/>
        <dsp:cNvSpPr/>
      </dsp:nvSpPr>
      <dsp:spPr>
        <a:xfrm>
          <a:off x="3997241" y="0"/>
          <a:ext cx="3717034" cy="50027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/>
            <a:t>Individual empowerment </a:t>
          </a:r>
          <a:endParaRPr lang="en-GB" sz="3100" b="1" kern="1200" dirty="0"/>
        </a:p>
      </dsp:txBody>
      <dsp:txXfrm>
        <a:off x="3997241" y="0"/>
        <a:ext cx="3717034" cy="1500830"/>
      </dsp:txXfrm>
    </dsp:sp>
    <dsp:sp modelId="{E63B7A45-0D1A-44BF-85EF-E6FA7ED7F4C8}">
      <dsp:nvSpPr>
        <dsp:cNvPr id="0" name=""/>
        <dsp:cNvSpPr/>
      </dsp:nvSpPr>
      <dsp:spPr>
        <a:xfrm>
          <a:off x="4164433" y="1534639"/>
          <a:ext cx="3382650" cy="1443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</a:pPr>
          <a:r>
            <a:rPr lang="en-GB" sz="1800" kern="1200" baseline="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</a:rPr>
            <a:t>Self-care enables individuals to become </a:t>
          </a:r>
          <a:r>
            <a:rPr lang="en-GB" sz="1800" b="1" kern="1200" baseline="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informed </a:t>
          </a:r>
          <a:r>
            <a:rPr lang="en-GB" sz="1800" b="0" kern="1200" baseline="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and</a:t>
          </a:r>
          <a:r>
            <a:rPr lang="en-GB" sz="1800" b="1" kern="1200" baseline="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rPr>
            <a:t> </a:t>
          </a:r>
          <a:r>
            <a:rPr lang="en-GB" sz="1800" b="1" kern="1200" baseline="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</a:rPr>
            <a:t>active self-managers of their own health care </a:t>
          </a:r>
          <a:endParaRPr lang="en-GB" sz="1800" kern="1200" dirty="0"/>
        </a:p>
      </dsp:txBody>
      <dsp:txXfrm>
        <a:off x="4206720" y="1576926"/>
        <a:ext cx="3298076" cy="1359224"/>
      </dsp:txXfrm>
    </dsp:sp>
    <dsp:sp modelId="{4D71B00E-20A8-4F4A-9704-E7E753A1022D}">
      <dsp:nvSpPr>
        <dsp:cNvPr id="0" name=""/>
        <dsp:cNvSpPr/>
      </dsp:nvSpPr>
      <dsp:spPr>
        <a:xfrm>
          <a:off x="4231742" y="3167982"/>
          <a:ext cx="3248033" cy="1240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b="1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Key goals: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1. Telemedicine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2. Self-care literacy</a:t>
          </a:r>
          <a:endParaRPr lang="en-GB" sz="1800" kern="1200" dirty="0">
            <a:solidFill>
              <a:srgbClr val="464646"/>
            </a:solidFill>
            <a:latin typeface="Arial"/>
            <a:ea typeface="+mn-ea"/>
            <a:cs typeface="+mn-cs"/>
          </a:endParaRPr>
        </a:p>
      </dsp:txBody>
      <dsp:txXfrm>
        <a:off x="4268063" y="3204303"/>
        <a:ext cx="3175391" cy="1167464"/>
      </dsp:txXfrm>
    </dsp:sp>
    <dsp:sp modelId="{CE035D66-9546-4859-8B0D-C311F2F01A86}">
      <dsp:nvSpPr>
        <dsp:cNvPr id="0" name=""/>
        <dsp:cNvSpPr/>
      </dsp:nvSpPr>
      <dsp:spPr>
        <a:xfrm>
          <a:off x="7993053" y="0"/>
          <a:ext cx="3717034" cy="50027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/>
            <a:t>Self-care and Universal health care </a:t>
          </a:r>
          <a:endParaRPr lang="en-GB" sz="3100" b="1" kern="1200" dirty="0"/>
        </a:p>
      </dsp:txBody>
      <dsp:txXfrm>
        <a:off x="7993053" y="0"/>
        <a:ext cx="3717034" cy="1500830"/>
      </dsp:txXfrm>
    </dsp:sp>
    <dsp:sp modelId="{36ABEEE2-C343-4389-BF43-789BBF4A45A3}">
      <dsp:nvSpPr>
        <dsp:cNvPr id="0" name=""/>
        <dsp:cNvSpPr/>
      </dsp:nvSpPr>
      <dsp:spPr>
        <a:xfrm>
          <a:off x="8218841" y="1501637"/>
          <a:ext cx="3265459" cy="1381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</a:pPr>
          <a:r>
            <a:rPr lang="en-GB" sz="1800" kern="120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rPr>
            <a:t>Integrate self-care as a building block of UHC</a:t>
          </a:r>
          <a:r>
            <a:rPr lang="en-GB" sz="1800" kern="120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</a:rPr>
            <a:t>, to deliver </a:t>
          </a:r>
          <a:r>
            <a:rPr lang="en-GB" sz="1800" b="1" kern="120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</a:rPr>
            <a:t>improved quality</a:t>
          </a:r>
          <a:r>
            <a:rPr lang="en-GB" sz="1800" kern="120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</a:rPr>
            <a:t> of care and </a:t>
          </a:r>
          <a:r>
            <a:rPr lang="en-GB" sz="1800" b="1" kern="1200" dirty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</a:rPr>
            <a:t>better health outcomes </a:t>
          </a:r>
          <a:endParaRPr lang="en-GB" sz="1800" b="1" kern="1200" dirty="0"/>
        </a:p>
      </dsp:txBody>
      <dsp:txXfrm>
        <a:off x="8259314" y="1542110"/>
        <a:ext cx="3184513" cy="1300906"/>
      </dsp:txXfrm>
    </dsp:sp>
    <dsp:sp modelId="{E6BA5D14-8E05-4F53-9941-956B084512C6}">
      <dsp:nvSpPr>
        <dsp:cNvPr id="0" name=""/>
        <dsp:cNvSpPr/>
      </dsp:nvSpPr>
      <dsp:spPr>
        <a:xfrm>
          <a:off x="8344774" y="3045849"/>
          <a:ext cx="3073184" cy="1683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b="1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Key goals: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1. Showcase the value – economic &amp; social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2. Health promotion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95959"/>
            </a:buClr>
            <a:buSzPts val="1800"/>
            <a:buNone/>
          </a:pPr>
          <a:r>
            <a:rPr lang="en-US" sz="1800" kern="1200" dirty="0">
              <a:solidFill>
                <a:srgbClr val="464646"/>
              </a:solidFill>
              <a:latin typeface="Arial"/>
              <a:ea typeface="+mn-ea"/>
              <a:cs typeface="+mn-cs"/>
            </a:rPr>
            <a:t>3. NCDs</a:t>
          </a:r>
          <a:endParaRPr lang="en-GB" sz="1800" kern="1200" dirty="0">
            <a:solidFill>
              <a:srgbClr val="464646"/>
            </a:solidFill>
            <a:latin typeface="Arial"/>
            <a:ea typeface="+mn-ea"/>
            <a:cs typeface="+mn-cs"/>
          </a:endParaRPr>
        </a:p>
      </dsp:txBody>
      <dsp:txXfrm>
        <a:off x="8394072" y="3095147"/>
        <a:ext cx="2974588" cy="1584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8EF2E-B3F4-4426-A892-94E0AC83DAD2}">
      <dsp:nvSpPr>
        <dsp:cNvPr id="0" name=""/>
        <dsp:cNvSpPr/>
      </dsp:nvSpPr>
      <dsp:spPr>
        <a:xfrm>
          <a:off x="4192611" y="2886182"/>
          <a:ext cx="2422351" cy="24223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rgbClr val="002060"/>
              </a:solidFill>
            </a:rPr>
            <a:t>Key Pillars for success</a:t>
          </a:r>
          <a:r>
            <a:rPr lang="en-US" sz="3100" b="1" kern="1200" dirty="0"/>
            <a:t> </a:t>
          </a:r>
        </a:p>
      </dsp:txBody>
      <dsp:txXfrm>
        <a:off x="4547356" y="3240927"/>
        <a:ext cx="1712861" cy="1712861"/>
      </dsp:txXfrm>
    </dsp:sp>
    <dsp:sp modelId="{690DC3BF-868D-4B16-AA3E-B39AD5953C77}">
      <dsp:nvSpPr>
        <dsp:cNvPr id="0" name=""/>
        <dsp:cNvSpPr/>
      </dsp:nvSpPr>
      <dsp:spPr>
        <a:xfrm rot="12730404">
          <a:off x="2095797" y="2409520"/>
          <a:ext cx="2347393" cy="69037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A824-0B4A-4F0C-8D54-0A51069D9A51}">
      <dsp:nvSpPr>
        <dsp:cNvPr id="0" name=""/>
        <dsp:cNvSpPr/>
      </dsp:nvSpPr>
      <dsp:spPr>
        <a:xfrm>
          <a:off x="770297" y="1209238"/>
          <a:ext cx="3011463" cy="18409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Prominent role for pharmacists</a:t>
          </a:r>
        </a:p>
      </dsp:txBody>
      <dsp:txXfrm>
        <a:off x="824218" y="1263159"/>
        <a:ext cx="2903621" cy="1733145"/>
      </dsp:txXfrm>
    </dsp:sp>
    <dsp:sp modelId="{2AD189D0-6CBB-4FE0-B0BE-10BB777567C5}">
      <dsp:nvSpPr>
        <dsp:cNvPr id="0" name=""/>
        <dsp:cNvSpPr/>
      </dsp:nvSpPr>
      <dsp:spPr>
        <a:xfrm rot="16200000">
          <a:off x="4475030" y="1504131"/>
          <a:ext cx="1857514" cy="69037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498310"/>
            <a:satOff val="23393"/>
            <a:lumOff val="-49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63628-58F1-4056-A429-F542E3152127}">
      <dsp:nvSpPr>
        <dsp:cNvPr id="0" name=""/>
        <dsp:cNvSpPr/>
      </dsp:nvSpPr>
      <dsp:spPr>
        <a:xfrm>
          <a:off x="4253170" y="65"/>
          <a:ext cx="2301233" cy="1840987"/>
        </a:xfrm>
        <a:prstGeom prst="roundRect">
          <a:avLst>
            <a:gd name="adj" fmla="val 10000"/>
          </a:avLst>
        </a:prstGeom>
        <a:solidFill>
          <a:schemeClr val="accent4">
            <a:hueOff val="498310"/>
            <a:satOff val="23393"/>
            <a:lumOff val="-4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Digital technologies</a:t>
          </a:r>
        </a:p>
      </dsp:txBody>
      <dsp:txXfrm>
        <a:off x="4307091" y="53986"/>
        <a:ext cx="2193391" cy="1733145"/>
      </dsp:txXfrm>
    </dsp:sp>
    <dsp:sp modelId="{70B9D4D9-231D-48EA-B3FD-5C9FD1DCE897}">
      <dsp:nvSpPr>
        <dsp:cNvPr id="0" name=""/>
        <dsp:cNvSpPr/>
      </dsp:nvSpPr>
      <dsp:spPr>
        <a:xfrm rot="19767444">
          <a:off x="6404596" y="2513042"/>
          <a:ext cx="2198490" cy="69037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996619"/>
            <a:satOff val="46786"/>
            <a:lumOff val="-99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23A2A-46C9-417D-BB52-AEC02131EB81}">
      <dsp:nvSpPr>
        <dsp:cNvPr id="0" name=""/>
        <dsp:cNvSpPr/>
      </dsp:nvSpPr>
      <dsp:spPr>
        <a:xfrm>
          <a:off x="6918694" y="1379121"/>
          <a:ext cx="3063747" cy="1840987"/>
        </a:xfrm>
        <a:prstGeom prst="roundRect">
          <a:avLst>
            <a:gd name="adj" fmla="val 10000"/>
          </a:avLst>
        </a:prstGeom>
        <a:solidFill>
          <a:schemeClr val="accent4">
            <a:hueOff val="996619"/>
            <a:satOff val="46786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Effective Regulatory framework supporting self-care</a:t>
          </a:r>
        </a:p>
      </dsp:txBody>
      <dsp:txXfrm>
        <a:off x="6972615" y="1433042"/>
        <a:ext cx="2955905" cy="1733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1BF9AF5-FEE6-4F2D-8390-21B4432997D8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A175149-0638-41ED-AE50-3DCC9CD5D8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75149-0638-41ED-AE50-3DCC9CD5D8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926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75149-0638-41ED-AE50-3DCC9CD5D80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57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723900"/>
            <a:ext cx="6424612" cy="3613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- Accessibility &amp; Manufacturing </a:t>
            </a:r>
            <a:r>
              <a:rPr lang="en-US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Regulatory reliance models </a:t>
            </a:r>
            <a:r>
              <a:rPr lang="en-US" dirty="0"/>
              <a:t>to accelerate faster release of Self-Care products to the markets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Africa free trade principles </a:t>
            </a:r>
            <a:r>
              <a:rPr lang="en-US" dirty="0"/>
              <a:t>allowing products to be manufactured in any AU country to be registered in others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Harmonization between AU Member states </a:t>
            </a:r>
            <a:r>
              <a:rPr lang="en-US" dirty="0"/>
              <a:t>for OTC scheduling to reduce consumer access disparities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- Advertising &amp; promotion: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Advertising to consumers - </a:t>
            </a:r>
            <a:r>
              <a:rPr lang="en-GB" dirty="0">
                <a:cs typeface="Calibri" panose="020F0502020204030204" pitchFamily="34" charset="0"/>
              </a:rPr>
              <a:t>OTC products face restricted communication to consumers due to uneven regulations currently in place  in various </a:t>
            </a:r>
            <a:r>
              <a:rPr lang="en-GB" dirty="0" err="1">
                <a:cs typeface="Calibri" panose="020F0502020204030204" pitchFamily="34" charset="0"/>
              </a:rPr>
              <a:t>countries.If</a:t>
            </a:r>
            <a:r>
              <a:rPr lang="en-GB" dirty="0">
                <a:cs typeface="Calibri" panose="020F0502020204030204" pitchFamily="34" charset="0"/>
              </a:rPr>
              <a:t> AWARENESS is raised it could alleviate the burden placed in healthcare providers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Point of Sale </a:t>
            </a:r>
            <a:r>
              <a:rPr lang="en-US" sz="1200" dirty="0"/>
              <a:t>: In most African markets, self-care products are sold only through pharmacies . Option for a GSL line is not permitted, although this would increase easy access and awareness on OTC products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cs typeface="Calibri" panose="020F0502020204030204" pitchFamily="34" charset="0"/>
              </a:rPr>
              <a:t>Digital marketing </a:t>
            </a:r>
            <a:r>
              <a:rPr lang="en-US" sz="1200" dirty="0">
                <a:cs typeface="Calibri" panose="020F0502020204030204" pitchFamily="34" charset="0"/>
              </a:rPr>
              <a:t>: As Africa moves toward a technologically advanced state regulation, endorsing Digital Advertising could be beneficial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884f7642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723900"/>
            <a:ext cx="6424612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884f76420_0_6:notes"/>
          <p:cNvSpPr txBox="1">
            <a:spLocks noGrp="1"/>
          </p:cNvSpPr>
          <p:nvPr>
            <p:ph type="body" idx="1"/>
          </p:nvPr>
        </p:nvSpPr>
        <p:spPr>
          <a:xfrm>
            <a:off x="735567" y="4578756"/>
            <a:ext cx="5884532" cy="4337769"/>
          </a:xfrm>
          <a:prstGeom prst="rect">
            <a:avLst/>
          </a:prstGeom>
        </p:spPr>
        <p:txBody>
          <a:bodyPr spcFirstLastPara="1" wrap="square" lIns="97086" tIns="97086" rIns="97086" bIns="97086" anchor="t" anchorCtr="0">
            <a:noAutofit/>
          </a:bodyPr>
          <a:lstStyle/>
          <a:p>
            <a:pPr defTabSz="914377"/>
            <a:r>
              <a:rPr lang="en-US" sz="1200" dirty="0">
                <a:solidFill>
                  <a:srgbClr val="333333"/>
                </a:solidFill>
                <a:latin typeface="Roboto" panose="020B0604020202020204"/>
              </a:rPr>
              <a:t>Practical examples: </a:t>
            </a:r>
          </a:p>
          <a:p>
            <a:pPr marL="342900" indent="-342900" defTabSz="914377">
              <a:buFontTx/>
              <a:buChar char="-"/>
            </a:pPr>
            <a:r>
              <a:rPr lang="en-US" sz="1200" dirty="0"/>
              <a:t>Self screening, self sampling, self diagnosis – </a:t>
            </a:r>
            <a:r>
              <a:rPr lang="en-US" sz="1200" dirty="0" err="1"/>
              <a:t>e.g</a:t>
            </a:r>
            <a:r>
              <a:rPr lang="en-US" sz="1200" dirty="0"/>
              <a:t> Breast self check, HPV self sampling</a:t>
            </a:r>
          </a:p>
          <a:p>
            <a:pPr marL="342900" indent="-342900" defTabSz="914377">
              <a:buFontTx/>
              <a:buChar char="-"/>
            </a:pPr>
            <a:r>
              <a:rPr lang="en-US" sz="1200" dirty="0"/>
              <a:t>Self-testing: HIV self-testing</a:t>
            </a:r>
          </a:p>
          <a:p>
            <a:pPr marL="342900" indent="-342900" defTabSz="914377">
              <a:buFontTx/>
              <a:buChar char="-"/>
            </a:pPr>
            <a:r>
              <a:rPr lang="en-US" sz="1200" dirty="0"/>
              <a:t>Self-administration – injection with </a:t>
            </a:r>
            <a:r>
              <a:rPr lang="en-US" sz="1200" dirty="0" err="1"/>
              <a:t>insultin</a:t>
            </a:r>
            <a:r>
              <a:rPr lang="en-US" sz="1200" dirty="0"/>
              <a:t>, heparin </a:t>
            </a:r>
          </a:p>
          <a:p>
            <a:pPr marL="342900" indent="-342900" defTabSz="914377">
              <a:buFontTx/>
              <a:buChar char="-"/>
            </a:pPr>
            <a:r>
              <a:rPr lang="en-US" sz="1200" dirty="0"/>
              <a:t>Self- monitoring – glucose and BP monitoring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6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723900"/>
            <a:ext cx="6424612" cy="3613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0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723900"/>
            <a:ext cx="6424612" cy="3613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Changing landscape: </a:t>
            </a:r>
            <a:r>
              <a:rPr lang="en-GB" sz="1200" dirty="0">
                <a:solidFill>
                  <a:srgbClr val="464646"/>
                </a:solidFill>
              </a:rPr>
              <a:t>Self-administered care, with guidance from </a:t>
            </a:r>
            <a:r>
              <a:rPr lang="en-GB" sz="1200" b="1" dirty="0">
                <a:solidFill>
                  <a:srgbClr val="464646"/>
                </a:solidFill>
              </a:rPr>
              <a:t>remote digital consultations </a:t>
            </a:r>
            <a:r>
              <a:rPr lang="en-GB" sz="1200" dirty="0">
                <a:solidFill>
                  <a:srgbClr val="464646"/>
                </a:solidFill>
              </a:rPr>
              <a:t>will play a key role 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Estimated shortage of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12.9</a:t>
            </a: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million healthcare work</a:t>
            </a:r>
            <a:r>
              <a:rPr lang="en-GB" sz="1200" dirty="0" err="1">
                <a:solidFill>
                  <a:srgbClr val="464646"/>
                </a:solidFill>
              </a:rPr>
              <a:t>ers</a:t>
            </a:r>
            <a:r>
              <a:rPr lang="en-GB" sz="1200" dirty="0">
                <a:solidFill>
                  <a:srgbClr val="464646"/>
                </a:solidFill>
              </a:rPr>
              <a:t> by </a:t>
            </a:r>
            <a:r>
              <a:rPr lang="en-GB" sz="1200" b="1" dirty="0">
                <a:solidFill>
                  <a:srgbClr val="464646"/>
                </a:solidFill>
              </a:rPr>
              <a:t>2035</a:t>
            </a:r>
            <a:r>
              <a:rPr lang="en-GB" sz="1200" baseline="30000" dirty="0">
                <a:solidFill>
                  <a:srgbClr val="464646"/>
                </a:solidFill>
              </a:rPr>
              <a:t>4 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lang="en-GB" sz="1200" dirty="0">
                <a:solidFill>
                  <a:srgbClr val="464646"/>
                </a:solidFill>
              </a:rPr>
              <a:t>Estimated </a:t>
            </a:r>
            <a:r>
              <a:rPr lang="en-GB" sz="1200" b="1" dirty="0">
                <a:solidFill>
                  <a:srgbClr val="464646"/>
                </a:solidFill>
              </a:rPr>
              <a:t>1 in 5 </a:t>
            </a:r>
            <a:r>
              <a:rPr lang="en-GB" sz="1200" dirty="0">
                <a:solidFill>
                  <a:srgbClr val="464646"/>
                </a:solidFill>
              </a:rPr>
              <a:t>of the world’s population now live in humanitarian crises</a:t>
            </a:r>
            <a:r>
              <a:rPr lang="en-GB" sz="1200" baseline="30000" dirty="0">
                <a:solidFill>
                  <a:srgbClr val="464646"/>
                </a:solidFill>
              </a:rPr>
              <a:t>4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endParaRPr lang="en-GB" sz="1200" baseline="30000" dirty="0">
              <a:solidFill>
                <a:srgbClr val="464646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Wingdings" panose="05000000000000000000" pitchFamily="2" charset="2"/>
              <a:buNone/>
              <a:tabLst/>
              <a:defRPr/>
            </a:pPr>
            <a:r>
              <a:rPr lang="en-GB" sz="1200" baseline="30000" dirty="0">
                <a:solidFill>
                  <a:srgbClr val="464646"/>
                </a:solidFill>
              </a:rPr>
              <a:t>Individual empowerment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lang="en-GB" sz="1200" dirty="0">
                <a:solidFill>
                  <a:srgbClr val="464646"/>
                </a:solidFill>
              </a:rPr>
              <a:t>In US, primary care physicians estimate that </a:t>
            </a:r>
            <a:r>
              <a:rPr lang="en-GB" sz="1200" b="1" dirty="0">
                <a:solidFill>
                  <a:srgbClr val="464646"/>
                </a:solidFill>
              </a:rPr>
              <a:t>10%</a:t>
            </a:r>
            <a:r>
              <a:rPr lang="en-GB" sz="1200" dirty="0">
                <a:solidFill>
                  <a:srgbClr val="464646"/>
                </a:solidFill>
              </a:rPr>
              <a:t> of visits could be avoided by the use of OTC medications5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lang="en-GB" sz="1200" b="1" dirty="0">
                <a:solidFill>
                  <a:srgbClr val="464646"/>
                </a:solidFill>
              </a:rPr>
              <a:t>92% </a:t>
            </a:r>
            <a:r>
              <a:rPr lang="en-GB" sz="1200" dirty="0">
                <a:solidFill>
                  <a:srgbClr val="464646"/>
                </a:solidFill>
              </a:rPr>
              <a:t>of physicians agree that OTC medications are effective and appropriate for first-line treatments 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lang="en-GB" sz="1200" dirty="0">
                <a:solidFill>
                  <a:srgbClr val="464646"/>
                </a:solidFill>
              </a:rPr>
              <a:t>A study in Scotland for</a:t>
            </a:r>
            <a:r>
              <a:rPr kumimoji="0" lang="en-GB" sz="1200" b="0" i="0" u="none" strike="noStrike" kern="0" cap="none" spc="0" normalizeH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found </a:t>
            </a:r>
            <a:r>
              <a:rPr kumimoji="0" lang="en-GB" sz="1200" b="1" i="0" u="none" strike="noStrike" kern="0" cap="none" spc="0" normalizeH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&gt;13% </a:t>
            </a:r>
            <a:r>
              <a:rPr kumimoji="0" lang="en-GB" sz="1200" b="0" i="0" u="none" strike="noStrike" kern="0" cap="none" spc="0" normalizeH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of GP visits were suitable for </a:t>
            </a:r>
            <a:r>
              <a:rPr kumimoji="0" lang="en-GB" sz="1200" b="1" i="0" u="none" strike="noStrike" kern="0" cap="none" spc="0" normalizeH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management in community pharmacies</a:t>
            </a:r>
            <a:r>
              <a:rPr kumimoji="0" lang="en-GB" sz="1200" b="1" i="0" u="none" strike="noStrike" kern="0" cap="none" spc="0" normalizeH="0" baseline="3000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6</a:t>
            </a:r>
            <a:r>
              <a:rPr kumimoji="0" lang="en-GB" sz="1200" b="1" i="0" u="none" strike="noStrike" kern="0" cap="none" spc="0" normalizeH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endParaRPr lang="en-GB" sz="1200" dirty="0">
              <a:solidFill>
                <a:srgbClr val="464646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Wingdings" panose="05000000000000000000" pitchFamily="2" charset="2"/>
              <a:buNone/>
              <a:tabLst/>
              <a:defRPr/>
            </a:pPr>
            <a:endParaRPr lang="en-GB" sz="1200" baseline="30000" dirty="0">
              <a:solidFill>
                <a:srgbClr val="464646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Wingdings" panose="05000000000000000000" pitchFamily="2" charset="2"/>
              <a:buNone/>
              <a:tabLst/>
              <a:defRPr/>
            </a:pPr>
            <a:endParaRPr lang="en-GB" sz="1200" baseline="30000" dirty="0">
              <a:solidFill>
                <a:srgbClr val="464646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Wingdings" panose="05000000000000000000" pitchFamily="2" charset="2"/>
              <a:buNone/>
              <a:tabLst/>
              <a:defRPr/>
            </a:pPr>
            <a:r>
              <a:rPr lang="en-GB" sz="1200" baseline="30000" dirty="0">
                <a:solidFill>
                  <a:srgbClr val="464646"/>
                </a:solidFill>
              </a:rPr>
              <a:t>Self-care and UHC</a:t>
            </a:r>
          </a:p>
          <a:p>
            <a:pPr>
              <a:buClr>
                <a:srgbClr val="595959"/>
              </a:buClr>
              <a:buFont typeface="Wingdings" panose="05000000000000000000" pitchFamily="2" charset="2"/>
              <a:buChar char="Ø"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Focus on health promotion </a:t>
            </a:r>
            <a:r>
              <a:rPr lang="en-GB" sz="1200" dirty="0">
                <a:solidFill>
                  <a:srgbClr val="464646"/>
                </a:solidFill>
              </a:rPr>
              <a:t>and prevention as core priorities of UHC, to help move the healthcare system from disease management to disease prevention 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>
              <a:buClr>
                <a:srgbClr val="595959"/>
              </a:buClr>
              <a:buFont typeface="Wingdings" panose="05000000000000000000" pitchFamily="2" charset="2"/>
              <a:buChar char="Ø"/>
              <a:defRPr/>
            </a:pPr>
            <a:r>
              <a:rPr lang="en-GB" sz="1200" dirty="0">
                <a:solidFill>
                  <a:srgbClr val="464646"/>
                </a:solidFill>
              </a:rPr>
              <a:t>Increase investment in self-care and treatment for NCDs, to remove the heavy burden placed on healthcare systems and create long-term savings for healthcare systems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/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</a:b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Wingdings" panose="05000000000000000000" pitchFamily="2" charset="2"/>
              <a:buNone/>
              <a:tabLst/>
              <a:defRPr/>
            </a:pPr>
            <a:endParaRPr lang="en-GB" sz="1200" baseline="30000" dirty="0">
              <a:solidFill>
                <a:srgbClr val="46464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0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723900"/>
            <a:ext cx="6424612" cy="3613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884f7642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723900"/>
            <a:ext cx="6424612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884f76420_0_6:notes"/>
          <p:cNvSpPr txBox="1">
            <a:spLocks noGrp="1"/>
          </p:cNvSpPr>
          <p:nvPr>
            <p:ph type="body" idx="1"/>
          </p:nvPr>
        </p:nvSpPr>
        <p:spPr>
          <a:xfrm>
            <a:off x="735567" y="4578756"/>
            <a:ext cx="5884532" cy="4337769"/>
          </a:xfrm>
          <a:prstGeom prst="rect">
            <a:avLst/>
          </a:prstGeom>
        </p:spPr>
        <p:txBody>
          <a:bodyPr spcFirstLastPara="1" wrap="square" lIns="97086" tIns="97086" rIns="97086" bIns="97086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rgbClr val="464646"/>
                </a:solidFill>
              </a:rPr>
              <a:t>All actors in the healthcare system</a:t>
            </a:r>
            <a:r>
              <a:rPr lang="en-GB" sz="1200" kern="0" dirty="0">
                <a:solidFill>
                  <a:srgbClr val="464646"/>
                </a:solidFill>
              </a:rPr>
              <a:t>, including nurses and pharmacists, </a:t>
            </a:r>
            <a:r>
              <a:rPr lang="en-GB" sz="1200" b="1" kern="0" dirty="0">
                <a:solidFill>
                  <a:srgbClr val="464646"/>
                </a:solidFill>
              </a:rPr>
              <a:t>play an important role in self-care</a:t>
            </a:r>
            <a:r>
              <a:rPr lang="en-GB" sz="1200" kern="0" dirty="0">
                <a:solidFill>
                  <a:srgbClr val="464646"/>
                </a:solidFill>
              </a:rPr>
              <a:t>, which was particularly evident in the initial COVID-19 response.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egoe UI" panose="020B0502040204020203" pitchFamily="34" charset="0"/>
              </a:rPr>
              <a:t>Pharmacists also offer 1st level primary care support in some cases - we have seen more and more pharmacist play a role in vaccination programmes, community education programmes with HIV, TB, malaria.</a:t>
            </a:r>
            <a:endParaRPr lang="en-GB" sz="1800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73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Global trend </a:t>
            </a:r>
            <a:r>
              <a:rPr lang="en-GB" dirty="0"/>
              <a:t>of growing interest in self-care, driven by increased use of digital technologies exacerbated by COV-19 pandemic</a:t>
            </a:r>
          </a:p>
          <a:p>
            <a:r>
              <a:rPr lang="en-GB" b="1" dirty="0"/>
              <a:t>WHO and AU strategy:</a:t>
            </a:r>
            <a:r>
              <a:rPr lang="en-GB" dirty="0"/>
              <a:t> </a:t>
            </a:r>
            <a:r>
              <a:rPr lang="en-US" sz="1200" dirty="0"/>
              <a:t>Focuses on accelerating the development and adoption of appropriate, accessible, affordable, scalable and sustainable person-centric digital health solutions </a:t>
            </a:r>
          </a:p>
          <a:p>
            <a:r>
              <a:rPr lang="en-US" sz="1200" dirty="0"/>
              <a:t>To prevent, detect and respond to epidemics and pandemics </a:t>
            </a:r>
          </a:p>
          <a:p>
            <a:r>
              <a:rPr lang="en-US" sz="1200" dirty="0"/>
              <a:t>Develop infrastructure &amp; applications to enable countries to use health data to promote health and wellbeing</a:t>
            </a:r>
            <a:r>
              <a:rPr lang="en-GB" sz="1200" dirty="0"/>
              <a:t> </a:t>
            </a:r>
          </a:p>
          <a:p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75149-0638-41ED-AE50-3DCC9CD5D8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849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75149-0638-41ED-AE50-3DCC9CD5D80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178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503E7-42F2-486A-85F3-CDB75A7EA41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31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- Elaborating on Title">
  <p:cSld name="Slide 2 - Elaborating on 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" name="Google Shape;17;p3"/>
          <p:cNvSpPr txBox="1"/>
          <p:nvPr/>
        </p:nvSpPr>
        <p:spPr>
          <a:xfrm>
            <a:off x="1012433" y="730167"/>
            <a:ext cx="6254800" cy="1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33" b="0" i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302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yp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8" y="893"/>
            <a:ext cx="12188824" cy="6856214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68008" y="2564904"/>
            <a:ext cx="5786478" cy="2357455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005FAA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68008" y="5013176"/>
            <a:ext cx="5786478" cy="1295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42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36EF272D-A193-498F-A187-36B5DDE8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13" y="487805"/>
            <a:ext cx="11379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FA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058B3509-9E13-4D1F-8A3B-B0B0038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8" y="1484784"/>
            <a:ext cx="11379200" cy="49685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5FAA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999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8" y="1732"/>
            <a:ext cx="12185840" cy="68545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5583B4-F904-453D-9774-E3C35DC5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13" y="487805"/>
            <a:ext cx="11379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FA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B8690FB-EA53-41F5-9033-50FDD58BC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8" y="1484784"/>
            <a:ext cx="11379200" cy="49685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5FAA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3232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72"/>
            <a:ext cx="12192000" cy="685205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73721266-EA0B-4F94-8031-184D7291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13" y="487805"/>
            <a:ext cx="11379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FA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43A84F1-AF9B-4E8D-8BDE-51385B896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8" y="1484784"/>
            <a:ext cx="11379200" cy="49685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5FAA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2505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8EBC3F-3EF4-43B1-9E84-461E8461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9532FE4-6AD2-4720-83C8-3D941573A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F197CA9-22BD-4216-B79C-07FB66C3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26FA-0100-460F-82F7-BD85576DA5AB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F727751-313F-44A8-B562-7DF475E7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2BFC37B-268F-4233-B41F-3A00C73D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A0B-4760-4550-AD33-939C9B9630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776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A7A214C-FB5D-4DE6-8B47-5509743E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9EDDB39-9370-447E-A6B7-93A588873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D8E1304-3039-4EFB-ADB5-3ABE129B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26FA-0100-460F-82F7-BD85576DA5AB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94F157E-A617-4378-B89F-5E0A36B1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E7A2DBE-BDEB-46D0-BF39-37917633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A0B-4760-4550-AD33-939C9B9630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372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24B4385-AB4F-452A-9885-65F124A2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8295331-69FC-486D-BDDF-1F9CC92E4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E876C9F-7B14-42CB-B591-9F1A5233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26FA-0100-460F-82F7-BD85576DA5AB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BCFCBFF-8ABE-4F39-9BE7-E655C9DC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9782E46-0B2F-4FE0-A67A-96F99DA3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A0B-4760-4550-AD33-939C9B9630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474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1BFB64-97FB-4A2C-958F-1AB2B124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54FF708-8E4E-4428-8E8E-15A41B8BB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3C017F5-921F-4472-B7D3-3706D47A4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EE9F86F-F38C-4FB4-8B66-9DF62956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26FA-0100-460F-82F7-BD85576DA5AB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36CDF3D-14DD-4819-BEF2-1998D3FE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577F03F-0E41-462B-A80A-AFDFB1CC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A0B-4760-4550-AD33-939C9B9630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736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C957B7-F6A5-4629-A11C-FEF91120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3BB22A3-4B62-4D2F-89C2-29D09DFA9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674642C-DF21-4CDA-88D7-F9DA0263B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382A9E8-BE31-415C-BB6E-D5ED6AF07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6114F46-7688-491F-B151-FB9B93FE4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0B34F832-6A48-4E9F-9800-6EDCC1B0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26FA-0100-460F-82F7-BD85576DA5AB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273BBE2-A15B-40BF-A640-624FA8FD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DB3FCE8-31DF-4CA8-896E-1113EC65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A0B-4760-4550-AD33-939C9B9630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002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A7ED21B-0AD9-464C-A795-712A1442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6D603EB-E31C-4974-B639-3E7AF66E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26FA-0100-460F-82F7-BD85576DA5AB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CDECDAF-1970-4053-8F18-50AEA5EB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2F549C9-B332-4060-AE06-892BA36D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A0B-4760-4550-AD33-939C9B9630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65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nb-NO" noProof="0"/>
              <a:t>Drag and </a:t>
            </a:r>
            <a:r>
              <a:rPr lang="nb-NO" noProof="0" err="1"/>
              <a:t>drop</a:t>
            </a:r>
            <a:r>
              <a:rPr lang="nb-NO" noProof="0"/>
              <a:t> image </a:t>
            </a:r>
            <a:r>
              <a:rPr lang="nb-NO" noProof="0" err="1"/>
              <a:t>here</a:t>
            </a:r>
            <a:r>
              <a:rPr lang="nb-NO" noProof="0"/>
              <a:t> or </a:t>
            </a:r>
            <a:r>
              <a:rPr lang="nb-NO" noProof="0" err="1"/>
              <a:t>click</a:t>
            </a:r>
            <a:r>
              <a:rPr lang="nb-NO" noProof="0"/>
              <a:t> </a:t>
            </a:r>
            <a:r>
              <a:rPr lang="nb-NO" noProof="0" err="1"/>
              <a:t>the</a:t>
            </a:r>
            <a:r>
              <a:rPr lang="nb-NO" noProof="0"/>
              <a:t> </a:t>
            </a:r>
            <a:r>
              <a:rPr lang="nb-NO" noProof="0" err="1"/>
              <a:t>icon</a:t>
            </a:r>
            <a:r>
              <a:rPr lang="nb-NO" noProof="0"/>
              <a:t> to </a:t>
            </a:r>
            <a:r>
              <a:rPr lang="nb-NO" noProof="0" err="1"/>
              <a:t>add</a:t>
            </a:r>
            <a:r>
              <a:rPr lang="nb-NO" noProof="0"/>
              <a:t> image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5697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7F3ADB5-1FC3-4EC0-9713-CCDCC827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26FA-0100-460F-82F7-BD85576DA5AB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53DB8DDC-1FB2-4981-9C36-6078A154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973E10D-151E-4E9A-A0B0-D1A1D9C0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A0B-4760-4550-AD33-939C9B9630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17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AA03FB9-9665-4CEE-8C24-3F974BE5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39AD935-1071-4EDC-B8F4-51AA7567F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BCA6DA8-72D0-43DE-8AC3-AF8AC2F66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E1FB1F7-2210-43AA-874B-69CCBB49B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26FA-0100-460F-82F7-BD85576DA5AB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1450BE6-922F-4A9C-AB4B-C50C9D30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A948225-46CD-4C07-B3BF-0CE8B551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A0B-4760-4550-AD33-939C9B9630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0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D271AF-96F1-4C45-BE01-6B3D4B7D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D8124D8A-94B8-489F-9CD3-F1D42BCFE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7BF7E26-7730-4DF0-8979-9E84AF04A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7823E99-7C51-4AFC-86A0-A5EA5535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26FA-0100-460F-82F7-BD85576DA5AB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8061808-377B-4457-B49D-9FA2DF64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478828E-38AD-49D0-8488-8E83AD56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A0B-4760-4550-AD33-939C9B9630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439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1DA6F3-FFC5-4696-B944-EFA09BCA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AE91315-2C74-427A-9AFD-471A6295F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975CB1A-B306-4685-8900-7CF021C1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26FA-0100-460F-82F7-BD85576DA5AB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BF42BC9-763E-4728-8732-2B9FD01E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ECEE6AE-3E5F-4A8A-BFE2-841164BC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A0B-4760-4550-AD33-939C9B9630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15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5476DF74-5398-4A4C-BF80-C241E2156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6DA8E9D-0F3B-4FD5-BE82-D81039E6B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2C677FA-33C2-46B1-9A33-36DC8378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26FA-0100-460F-82F7-BD85576DA5AB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97710C6-C61B-4281-88E9-38DCC2EE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41BDCCB-06EA-4F26-8C4C-0B4F38CD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A0B-4760-4550-AD33-939C9B9630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818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blank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" name="Google Shape;14;p2"/>
          <p:cNvSpPr txBox="1"/>
          <p:nvPr/>
        </p:nvSpPr>
        <p:spPr>
          <a:xfrm>
            <a:off x="1208263" y="1563667"/>
            <a:ext cx="6254800" cy="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 b="0" i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6806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- Elaborating on Title">
  <p:cSld name="Slide 2 - Elaborating on 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" name="Google Shape;17;p3"/>
          <p:cNvSpPr txBox="1"/>
          <p:nvPr/>
        </p:nvSpPr>
        <p:spPr>
          <a:xfrm>
            <a:off x="1012433" y="730167"/>
            <a:ext cx="6254800" cy="1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33" b="0" i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78427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xt - Explanations/ Points">
  <p:cSld name="Context - Explanations/ Poin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/>
        </p:nvSpPr>
        <p:spPr>
          <a:xfrm>
            <a:off x="1208267" y="1551767"/>
            <a:ext cx="9660800" cy="4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sp>
        <p:nvSpPr>
          <p:cNvPr id="22" name="Google Shape;22;p4"/>
          <p:cNvSpPr txBox="1"/>
          <p:nvPr/>
        </p:nvSpPr>
        <p:spPr>
          <a:xfrm>
            <a:off x="1208267" y="569367"/>
            <a:ext cx="1946000" cy="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67">
              <a:solidFill>
                <a:srgbClr val="46464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46464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074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Slide - Pie">
  <p:cSld name="Graph Slide - Pi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/>
        </p:nvSpPr>
        <p:spPr>
          <a:xfrm>
            <a:off x="1208267" y="569367"/>
            <a:ext cx="1946000" cy="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67">
              <a:solidFill>
                <a:srgbClr val="46464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>
              <a:solidFill>
                <a:srgbClr val="464646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46464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3904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Blue">
  <p:cSld name="Divider Slide - Blu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/>
        </p:nvSpPr>
        <p:spPr>
          <a:xfrm>
            <a:off x="1208267" y="2474800"/>
            <a:ext cx="6254800" cy="1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33" b="0" i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793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blank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1587" y="493021"/>
            <a:ext cx="11230156" cy="626736"/>
          </a:xfrm>
          <a:prstGeom prst="rect">
            <a:avLst/>
          </a:prstGeom>
        </p:spPr>
        <p:txBody>
          <a:bodyPr/>
          <a:lstStyle>
            <a:lvl1pPr algn="l">
              <a:defRPr sz="3200" b="0" i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title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1587" y="1320800"/>
            <a:ext cx="11230156" cy="4825563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charset="0"/>
              <a:buChar char="•"/>
              <a:defRPr sz="22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  <a:lvl2pP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2pPr>
            <a:lvl3pPr marL="1142971" indent="-228594">
              <a:buFont typeface="Arial"/>
              <a:buChar char="•"/>
              <a:defRPr sz="18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3pPr>
            <a:lvl4pPr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4pPr>
            <a:lvl5pPr marL="2057349" indent="-228594">
              <a:buFont typeface="Arial"/>
              <a:buChar char="•"/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  <a:p>
            <a:pPr lvl="1"/>
            <a:r>
              <a:rPr lang="nb-NO"/>
              <a:t>Second tier</a:t>
            </a:r>
          </a:p>
          <a:p>
            <a:pPr lvl="2"/>
            <a:r>
              <a:rPr lang="nb-NO"/>
              <a:t>Third tier</a:t>
            </a:r>
          </a:p>
          <a:p>
            <a:pPr lvl="3"/>
            <a:r>
              <a:rPr lang="nb-NO" err="1"/>
              <a:t>Fourth</a:t>
            </a:r>
            <a:r>
              <a:rPr lang="nb-NO"/>
              <a:t> tier</a:t>
            </a:r>
          </a:p>
          <a:p>
            <a:pPr lvl="4"/>
            <a:r>
              <a:rPr lang="nb-NO"/>
              <a:t>Fifth tier</a:t>
            </a:r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802187" y="6360811"/>
            <a:ext cx="98728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9B96A4-13EE-C746-B340-80FE9821E113}" type="slidenum">
              <a:rPr lang="en-US" sz="1000" b="0" i="0" smtClean="0">
                <a:solidFill>
                  <a:srgbClr val="A6A6A6"/>
                </a:solidFill>
                <a:latin typeface="Roboto" panose="02000000000000000000" pitchFamily="2" charset="0"/>
              </a:rPr>
              <a:pPr algn="r"/>
              <a:t>‹#›</a:t>
            </a:fld>
            <a:endParaRPr lang="en-US" sz="1000" b="0" i="0">
              <a:solidFill>
                <a:srgbClr val="A6A6A6"/>
              </a:solidFill>
              <a:latin typeface="Roboto" panose="02000000000000000000" pitchFamily="2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0B96A2B8-7DC8-2C43-8053-A6BED9BA40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51923" y="6370528"/>
            <a:ext cx="7797100" cy="27768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2" name="Picture 11" descr="leadership_nav_black.eps">
            <a:extLst>
              <a:ext uri="{FF2B5EF4-FFF2-40B4-BE49-F238E27FC236}">
                <a16:creationId xmlns:a16="http://schemas.microsoft.com/office/drawing/2014/main" xmlns="" id="{B481F11E-3EF3-FA47-A1C2-4C6E3D581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05" y="6428310"/>
            <a:ext cx="2008155" cy="11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/ Thank You">
  <p:cSld name="End/ Thank You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/>
          <p:nvPr/>
        </p:nvSpPr>
        <p:spPr>
          <a:xfrm>
            <a:off x="1225267" y="2965867"/>
            <a:ext cx="6254800" cy="1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33" b="0" i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7561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nb-NO" noProof="0"/>
              <a:t>Drag and </a:t>
            </a:r>
            <a:r>
              <a:rPr lang="nb-NO" noProof="0" err="1"/>
              <a:t>drop</a:t>
            </a:r>
            <a:r>
              <a:rPr lang="nb-NO" noProof="0"/>
              <a:t> image </a:t>
            </a:r>
            <a:r>
              <a:rPr lang="nb-NO" noProof="0" err="1"/>
              <a:t>here</a:t>
            </a:r>
            <a:r>
              <a:rPr lang="nb-NO" noProof="0"/>
              <a:t> or </a:t>
            </a:r>
            <a:r>
              <a:rPr lang="nb-NO" noProof="0" err="1"/>
              <a:t>click</a:t>
            </a:r>
            <a:r>
              <a:rPr lang="nb-NO" noProof="0"/>
              <a:t> </a:t>
            </a:r>
            <a:r>
              <a:rPr lang="nb-NO" noProof="0" err="1"/>
              <a:t>the</a:t>
            </a:r>
            <a:r>
              <a:rPr lang="nb-NO" noProof="0"/>
              <a:t> </a:t>
            </a:r>
            <a:r>
              <a:rPr lang="nb-NO" noProof="0" err="1"/>
              <a:t>icon</a:t>
            </a:r>
            <a:r>
              <a:rPr lang="nb-NO" noProof="0"/>
              <a:t> to </a:t>
            </a:r>
            <a:r>
              <a:rPr lang="nb-NO" noProof="0" err="1"/>
              <a:t>add</a:t>
            </a:r>
            <a:r>
              <a:rPr lang="nb-NO" noProof="0"/>
              <a:t> image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52241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blank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1587" y="493021"/>
            <a:ext cx="11230156" cy="626736"/>
          </a:xfrm>
          <a:prstGeom prst="rect">
            <a:avLst/>
          </a:prstGeom>
        </p:spPr>
        <p:txBody>
          <a:bodyPr/>
          <a:lstStyle>
            <a:lvl1pPr algn="l">
              <a:defRPr sz="3200" b="0" i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title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1587" y="1320800"/>
            <a:ext cx="11230156" cy="4825563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charset="0"/>
              <a:buChar char="•"/>
              <a:defRPr sz="22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  <a:lvl2pP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2pPr>
            <a:lvl3pPr marL="1142971" indent="-228594">
              <a:buFont typeface="Arial"/>
              <a:buChar char="•"/>
              <a:defRPr sz="18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3pPr>
            <a:lvl4pPr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4pPr>
            <a:lvl5pPr marL="2057349" indent="-228594">
              <a:buFont typeface="Arial"/>
              <a:buChar char="•"/>
              <a:defRPr sz="1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  <a:p>
            <a:pPr lvl="1"/>
            <a:r>
              <a:rPr lang="nb-NO"/>
              <a:t>Second tier</a:t>
            </a:r>
          </a:p>
          <a:p>
            <a:pPr lvl="2"/>
            <a:r>
              <a:rPr lang="nb-NO"/>
              <a:t>Third tier</a:t>
            </a:r>
          </a:p>
          <a:p>
            <a:pPr lvl="3"/>
            <a:r>
              <a:rPr lang="nb-NO" err="1"/>
              <a:t>Fourth</a:t>
            </a:r>
            <a:r>
              <a:rPr lang="nb-NO"/>
              <a:t> tier</a:t>
            </a:r>
          </a:p>
          <a:p>
            <a:pPr lvl="4"/>
            <a:r>
              <a:rPr lang="nb-NO"/>
              <a:t>Fifth tier</a:t>
            </a:r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802187" y="6360811"/>
            <a:ext cx="98728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9B96A4-13EE-C746-B340-80FE9821E113}" type="slidenum">
              <a:rPr lang="en-US" sz="1000" b="0" i="0" smtClean="0">
                <a:solidFill>
                  <a:srgbClr val="A6A6A6"/>
                </a:solidFill>
                <a:latin typeface="Roboto" panose="02000000000000000000" pitchFamily="2" charset="0"/>
              </a:rPr>
              <a:pPr algn="r"/>
              <a:t>‹#›</a:t>
            </a:fld>
            <a:endParaRPr lang="en-US" sz="1000" b="0" i="0">
              <a:solidFill>
                <a:srgbClr val="A6A6A6"/>
              </a:solidFill>
              <a:latin typeface="Roboto" panose="02000000000000000000" pitchFamily="2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0B96A2B8-7DC8-2C43-8053-A6BED9BA40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51923" y="6370528"/>
            <a:ext cx="7797100" cy="27768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2" name="Picture 11" descr="leadership_nav_black.eps">
            <a:extLst>
              <a:ext uri="{FF2B5EF4-FFF2-40B4-BE49-F238E27FC236}">
                <a16:creationId xmlns:a16="http://schemas.microsoft.com/office/drawing/2014/main" xmlns="" id="{B481F11E-3EF3-FA47-A1C2-4C6E3D581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05" y="6428310"/>
            <a:ext cx="2008155" cy="11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7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802187" y="6360811"/>
            <a:ext cx="98728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9B96A4-13EE-C746-B340-80FE9821E113}" type="slidenum">
              <a:rPr lang="en-US" sz="1000" b="0" i="0" smtClean="0">
                <a:solidFill>
                  <a:srgbClr val="A6A6A6"/>
                </a:solidFill>
                <a:latin typeface="Roboto" panose="02000000000000000000" pitchFamily="2" charset="0"/>
              </a:rPr>
              <a:pPr algn="r"/>
              <a:t>‹#›</a:t>
            </a:fld>
            <a:endParaRPr lang="en-US" sz="1000" b="0" i="0">
              <a:solidFill>
                <a:srgbClr val="A6A6A6"/>
              </a:solidFill>
              <a:latin typeface="Roboto" panose="02000000000000000000" pitchFamily="2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3E8E110-8E67-EF44-A392-FE205F1F87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51923" y="6370528"/>
            <a:ext cx="7797100" cy="27768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5" name="Picture 4" descr="leadership_nav_black.eps">
            <a:extLst>
              <a:ext uri="{FF2B5EF4-FFF2-40B4-BE49-F238E27FC236}">
                <a16:creationId xmlns:a16="http://schemas.microsoft.com/office/drawing/2014/main" xmlns="" id="{AA2138A8-4BAA-2E46-A23A-1D472901B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05" y="6428310"/>
            <a:ext cx="2008155" cy="11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" y="6791114"/>
            <a:ext cx="12192000" cy="66887"/>
          </a:xfrm>
          <a:prstGeom prst="rect">
            <a:avLst/>
          </a:prstGeom>
          <a:gradFill>
            <a:gsLst>
              <a:gs pos="0">
                <a:schemeClr val="accent3"/>
              </a:gs>
              <a:gs pos="51000">
                <a:schemeClr val="accent4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08" y="510387"/>
            <a:ext cx="11521987" cy="553870"/>
          </a:xfrm>
        </p:spPr>
        <p:txBody>
          <a:bodyPr lIns="0" tIns="0" rIns="0" bIns="0" anchor="t" anchorCtr="0">
            <a:spAutoFit/>
          </a:bodyPr>
          <a:lstStyle>
            <a:lvl1pPr>
              <a:defRPr sz="3599" b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08" y="1616113"/>
            <a:ext cx="11521987" cy="4560851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007" y="64521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C8EAA725-CC0B-4A16-AE77-83A5B67A2992}" type="datetime1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452190"/>
            <a:ext cx="4114800" cy="365125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35008" y="1001704"/>
            <a:ext cx="11521987" cy="317427"/>
          </a:xfrm>
        </p:spPr>
        <p:txBody>
          <a:bodyPr lIns="0" tIns="0" rIns="0" bIns="0">
            <a:noAutofit/>
          </a:bodyPr>
          <a:lstStyle>
            <a:lvl1pPr marL="0" indent="0" algn="l" defTabSz="9141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  <a:lvl2pPr marL="457051" indent="0" algn="l" defTabSz="9141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2pPr>
            <a:lvl3pPr marL="914104" indent="0" algn="l" defTabSz="9141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3pPr>
            <a:lvl4pPr marL="1371155" indent="0" algn="l" defTabSz="9141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4pPr>
            <a:lvl5pPr marL="1828205" indent="0" algn="l" defTabSz="9141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Google Shape;66;p15">
            <a:extLst>
              <a:ext uri="{FF2B5EF4-FFF2-40B4-BE49-F238E27FC236}">
                <a16:creationId xmlns:a16="http://schemas.microsoft.com/office/drawing/2014/main" xmlns="" id="{4D0F0E9D-073C-45EC-9235-736FCDA4BCDB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" y="40687"/>
            <a:ext cx="12191999" cy="6840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9454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86">
          <p15:clr>
            <a:srgbClr val="FBAE40"/>
          </p15:clr>
        </p15:guide>
        <p15:guide id="2" pos="211">
          <p15:clr>
            <a:srgbClr val="FBAE40"/>
          </p15:clr>
        </p15:guide>
        <p15:guide id="3" pos="7468">
          <p15:clr>
            <a:srgbClr val="FBAE40"/>
          </p15:clr>
        </p15:guide>
        <p15:guide id="4" orient="horz" pos="913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536BC7-ED16-4DF6-B7B9-B39FD3BCA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3608C7A-CBAC-45AD-B093-034935196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B79811B-5421-4B10-96B1-1EF949C3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FC3A-F0E1-4761-9F9F-A560792BCADE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7E71D05-5933-4DD3-B2D5-B93DDC80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9881FBD-4FE6-4F3C-8306-DA3063D3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6691-FF19-4BE6-B67B-E2BFA592EB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240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B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72"/>
            <a:ext cx="12192000" cy="685205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73721266-EA0B-4F94-8031-184D7291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13" y="487805"/>
            <a:ext cx="11379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FA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43A84F1-AF9B-4E8D-8BDE-51385B896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8" y="1484784"/>
            <a:ext cx="11379200" cy="49685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5FAA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8608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blank" preserve="1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2944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Picture" preserve="1">
  <p:cSld name="Divider Slide - Pictur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728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Slide - Bar" preserve="1">
  <p:cSld name="Graph Slide - Ba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/>
        </p:nvSpPr>
        <p:spPr>
          <a:xfrm>
            <a:off x="1208267" y="569367"/>
            <a:ext cx="1946000" cy="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67">
                <a:solidFill>
                  <a:srgbClr val="464646"/>
                </a:solidFill>
                <a:latin typeface="Roboto Medium"/>
                <a:ea typeface="Roboto Medium"/>
                <a:cs typeface="Roboto Medium"/>
                <a:sym typeface="Roboto Medium"/>
              </a:rPr>
              <a:t>GRAPHS</a:t>
            </a:r>
            <a:endParaRPr sz="2267">
              <a:solidFill>
                <a:srgbClr val="46464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46464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46464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6" name="Google Shape;36;p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563" y="1614634"/>
            <a:ext cx="6280832" cy="388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7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802187" y="6360811"/>
            <a:ext cx="98728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9B96A4-13EE-C746-B340-80FE9821E113}" type="slidenum">
              <a:rPr lang="en-US" sz="1000" b="0" i="0" smtClean="0">
                <a:solidFill>
                  <a:srgbClr val="A6A6A6"/>
                </a:solidFill>
                <a:latin typeface="Roboto" panose="02000000000000000000" pitchFamily="2" charset="0"/>
              </a:rPr>
              <a:pPr algn="r"/>
              <a:t>‹#›</a:t>
            </a:fld>
            <a:endParaRPr lang="en-US" sz="1000" b="0" i="0">
              <a:solidFill>
                <a:srgbClr val="A6A6A6"/>
              </a:solidFill>
              <a:latin typeface="Roboto" panose="02000000000000000000" pitchFamily="2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3E8E110-8E67-EF44-A392-FE205F1F87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51923" y="6370528"/>
            <a:ext cx="7797100" cy="27768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5" name="Picture 4" descr="leadership_nav_black.eps">
            <a:extLst>
              <a:ext uri="{FF2B5EF4-FFF2-40B4-BE49-F238E27FC236}">
                <a16:creationId xmlns:a16="http://schemas.microsoft.com/office/drawing/2014/main" xmlns="" id="{AA2138A8-4BAA-2E46-A23A-1D472901B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05" y="6428310"/>
            <a:ext cx="2008155" cy="11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Blue" preserve="1">
  <p:cSld name="Divider Slide - Blu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/>
        </p:nvSpPr>
        <p:spPr>
          <a:xfrm>
            <a:off x="1208267" y="2474800"/>
            <a:ext cx="6254800" cy="1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9278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rther Elaborating" preserve="1">
  <p:cSld name="Further Elaborating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790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Slide " preserve="1">
  <p:cSld name="Icon Slide 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296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/ Thank You" preserve="1">
  <p:cSld name="End/ Thank You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978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Slide - Pie" preserve="1">
  <p:cSld name="Graph Slide - Pi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/>
        </p:nvSpPr>
        <p:spPr>
          <a:xfrm>
            <a:off x="1208267" y="569367"/>
            <a:ext cx="1946000" cy="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67">
                <a:solidFill>
                  <a:srgbClr val="464646"/>
                </a:solidFill>
                <a:latin typeface="Roboto Medium"/>
                <a:ea typeface="Roboto Medium"/>
                <a:cs typeface="Roboto Medium"/>
                <a:sym typeface="Roboto Medium"/>
              </a:rPr>
              <a:t>GRAPHS</a:t>
            </a:r>
            <a:endParaRPr sz="2267">
              <a:solidFill>
                <a:srgbClr val="46464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46464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46464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1" name="Google Shape;31;p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563" y="1614634"/>
            <a:ext cx="6280832" cy="3883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04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0E4CA-BAA2-4E8B-B678-A3C266F5D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87AD8C-AC0C-4B19-ACAD-20674741B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D84686-54A4-4125-949E-089479BB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C3A7-4CA6-4B63-9696-A35B37CF5F51}" type="datetimeFigureOut">
              <a:rPr lang="x-none" smtClean="0"/>
              <a:t>23/07/2021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0608AA-D2C1-4BBE-9348-970BDF41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B538F-1B02-488D-9A4C-82BAEF1F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CB9E-49AA-47E2-91DA-90D1719D25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3271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" y="6791113"/>
            <a:ext cx="12192000" cy="66887"/>
          </a:xfrm>
          <a:prstGeom prst="rect">
            <a:avLst/>
          </a:prstGeom>
          <a:gradFill>
            <a:gsLst>
              <a:gs pos="0">
                <a:schemeClr val="accent3"/>
              </a:gs>
              <a:gs pos="51000">
                <a:schemeClr val="accent4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07" y="510386"/>
            <a:ext cx="11521987" cy="498483"/>
          </a:xfrm>
        </p:spPr>
        <p:txBody>
          <a:bodyPr lIns="0" tIns="0" rIns="0" bIns="0" anchor="t" anchorCtr="0">
            <a:spAutoFit/>
          </a:bodyPr>
          <a:lstStyle>
            <a:lvl1pPr>
              <a:defRPr sz="3599" b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07" y="1616113"/>
            <a:ext cx="11521987" cy="4560851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007" y="6452189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C8EAA725-CC0B-4A16-AE77-83A5B67A2992}" type="datetime1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452189"/>
            <a:ext cx="4114800" cy="365125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35007" y="1001704"/>
            <a:ext cx="11521987" cy="317426"/>
          </a:xfrm>
        </p:spPr>
        <p:txBody>
          <a:bodyPr lIns="0" tIns="0" rIns="0" bIns="0">
            <a:no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  <a:lvl2pPr marL="457063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2pPr>
            <a:lvl3pPr marL="914126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3pPr>
            <a:lvl4pPr marL="1371189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4pPr>
            <a:lvl5pPr marL="1828251" indent="0"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Google Shape;66;p15">
            <a:extLst>
              <a:ext uri="{FF2B5EF4-FFF2-40B4-BE49-F238E27FC236}">
                <a16:creationId xmlns:a16="http://schemas.microsoft.com/office/drawing/2014/main" xmlns="" id="{4D0F0E9D-073C-45EC-9235-736FCDA4BCDB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0686"/>
            <a:ext cx="12191999" cy="684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 userDrawn="1"/>
        </p:nvSpPr>
        <p:spPr>
          <a:xfrm>
            <a:off x="569494" y="6362040"/>
            <a:ext cx="391937" cy="472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493" y="6504976"/>
            <a:ext cx="391937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accent4"/>
                </a:solidFill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227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86">
          <p15:clr>
            <a:srgbClr val="FBAE40"/>
          </p15:clr>
        </p15:guide>
        <p15:guide id="2" pos="211">
          <p15:clr>
            <a:srgbClr val="FBAE40"/>
          </p15:clr>
        </p15:guide>
        <p15:guide id="3" pos="7468">
          <p15:clr>
            <a:srgbClr val="FBAE40"/>
          </p15:clr>
        </p15:guide>
        <p15:guide id="4" orient="horz" pos="9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68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blank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" name="Google Shape;14;p2"/>
          <p:cNvSpPr txBox="1"/>
          <p:nvPr/>
        </p:nvSpPr>
        <p:spPr>
          <a:xfrm>
            <a:off x="1208263" y="1563667"/>
            <a:ext cx="6254800" cy="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 b="0" i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7342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" y="6791114"/>
            <a:ext cx="12192000" cy="66887"/>
          </a:xfrm>
          <a:prstGeom prst="rect">
            <a:avLst/>
          </a:prstGeom>
          <a:gradFill>
            <a:gsLst>
              <a:gs pos="0">
                <a:schemeClr val="accent3"/>
              </a:gs>
              <a:gs pos="51000">
                <a:schemeClr val="accent4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08" y="510387"/>
            <a:ext cx="11521987" cy="553870"/>
          </a:xfrm>
        </p:spPr>
        <p:txBody>
          <a:bodyPr lIns="0" tIns="0" rIns="0" bIns="0" anchor="t" anchorCtr="0">
            <a:spAutoFit/>
          </a:bodyPr>
          <a:lstStyle>
            <a:lvl1pPr>
              <a:defRPr sz="3599" b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08" y="1616113"/>
            <a:ext cx="11521987" cy="4560851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007" y="64521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C8EAA725-CC0B-4A16-AE77-83A5B67A2992}" type="datetime1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452190"/>
            <a:ext cx="4114800" cy="365125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35008" y="1001704"/>
            <a:ext cx="11521987" cy="317427"/>
          </a:xfrm>
        </p:spPr>
        <p:txBody>
          <a:bodyPr lIns="0" tIns="0" rIns="0" bIns="0">
            <a:noAutofit/>
          </a:bodyPr>
          <a:lstStyle>
            <a:lvl1pPr marL="0" indent="0" algn="l" defTabSz="9141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  <a:lvl2pPr marL="457051" indent="0" algn="l" defTabSz="9141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2pPr>
            <a:lvl3pPr marL="914104" indent="0" algn="l" defTabSz="9141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3pPr>
            <a:lvl4pPr marL="1371155" indent="0" algn="l" defTabSz="9141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4pPr>
            <a:lvl5pPr marL="1828205" indent="0" algn="l" defTabSz="9141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Google Shape;66;p15">
            <a:extLst>
              <a:ext uri="{FF2B5EF4-FFF2-40B4-BE49-F238E27FC236}">
                <a16:creationId xmlns:a16="http://schemas.microsoft.com/office/drawing/2014/main" xmlns="" id="{4D0F0E9D-073C-45EC-9235-736FCDA4BCDB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" y="40687"/>
            <a:ext cx="12191999" cy="6840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7059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86">
          <p15:clr>
            <a:srgbClr val="FBAE40"/>
          </p15:clr>
        </p15:guide>
        <p15:guide id="2" pos="211">
          <p15:clr>
            <a:srgbClr val="FBAE40"/>
          </p15:clr>
        </p15:guide>
        <p15:guide id="3" pos="7468">
          <p15:clr>
            <a:srgbClr val="FBAE40"/>
          </p15:clr>
        </p15:guide>
        <p15:guide id="4" orient="horz" pos="91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/ Thank You">
  <p:cSld name="End/ Thank You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/>
          <p:nvPr/>
        </p:nvSpPr>
        <p:spPr>
          <a:xfrm>
            <a:off x="1225267" y="2965867"/>
            <a:ext cx="6254800" cy="1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422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y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6214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413EF0C-F46B-42A2-817F-9C673FD835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9785" y="3336668"/>
            <a:ext cx="5786478" cy="2143141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005FAA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1CF503DA-BBA8-4CA4-9BE4-33AD56E2E9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9785" y="5582382"/>
            <a:ext cx="5786478" cy="1295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072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 b="0" i="0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208263" y="1536633"/>
            <a:ext cx="6254800" cy="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COMMUNICATIONS &amp; POLICY STRATEGY</a:t>
            </a:r>
            <a:endParaRPr sz="2267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 b="0" i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2019-2021</a:t>
            </a:r>
            <a:endParaRPr sz="2133" b="0" i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4103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8" r:id="rId3"/>
    <p:sldLayoutId id="2147483669" r:id="rId4"/>
    <p:sldLayoutId id="2147483689" r:id="rId5"/>
    <p:sldLayoutId id="2147483813" r:id="rId6"/>
    <p:sldLayoutId id="2147483814" r:id="rId7"/>
    <p:sldLayoutId id="214748382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88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67C34283-3255-4B45-B3FC-5AE8DCB7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2D5CCE1-E562-4BDC-8F59-F4EC0B2B7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F186070-080B-41D2-A8A1-E1654B9D9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26FA-0100-460F-82F7-BD85576DA5AB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5F3BCD9-4DBC-4BB1-BC2A-8693541F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5EA9934-8926-42E1-8E9C-887D8B2FE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FFA0B-4760-4550-AD33-939C9B9630C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45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 b="0" i="0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208263" y="1536633"/>
            <a:ext cx="6254800" cy="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COMMUNICATIONS &amp; POLICY STRATEGY</a:t>
            </a:r>
            <a:endParaRPr sz="2267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 b="0" i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/>
                <a:sym typeface="Roboto Light"/>
              </a:rPr>
              <a:t>2019-2021</a:t>
            </a:r>
            <a:endParaRPr sz="2133" b="0" i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0788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208263" y="1536633"/>
            <a:ext cx="6254800" cy="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COMMUNICATIONS &amp; POLICY STRATEGY</a:t>
            </a:r>
            <a:endParaRPr sz="2267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2019-2021</a:t>
            </a:r>
            <a:endParaRPr sz="2133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3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3426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pagb.co.uk/content/uploads/2019/08/PAGB_Self_Care_and_Tech_Aug2019.pdf" TargetMode="Externa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ec.europa.eu/digital-single-market/en/mhealth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ediaonline.co.za/2020/05/covid-19-fastracks-online-shopping-in-south-afric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who.int/reproductivehealth/self-care-interventions/questions-answers-self-care.pdf?ua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9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jpeg"/><Relationship Id="rId7" Type="http://schemas.openxmlformats.org/officeDocument/2006/relationships/hyperlink" Target="https://www.fip.org/files/content/publications/2019/FIP-GSCF-Responsible-and-effective-self-car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www.un.org/fr/desa/digital-technologies-critical-facing-covid-19-pandemi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AC8DDC-8605-42E2-BA7C-2E9959F995FE}"/>
              </a:ext>
            </a:extLst>
          </p:cNvPr>
          <p:cNvSpPr txBox="1"/>
          <p:nvPr/>
        </p:nvSpPr>
        <p:spPr>
          <a:xfrm>
            <a:off x="193041" y="1520373"/>
            <a:ext cx="8236818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Roboto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Increasing access and value of Self-Care in Africa</a:t>
            </a:r>
            <a:endParaRPr lang="en-GB" sz="4000" dirty="0">
              <a:solidFill>
                <a:schemeClr val="bg1"/>
              </a:solidFill>
              <a:effectLst/>
              <a:latin typeface="Roboto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4542FA-0A9C-47C8-BEB8-EB2CE4FCDA00}"/>
              </a:ext>
            </a:extLst>
          </p:cNvPr>
          <p:cNvSpPr txBox="1"/>
          <p:nvPr/>
        </p:nvSpPr>
        <p:spPr>
          <a:xfrm>
            <a:off x="-246580" y="5159827"/>
            <a:ext cx="8236818" cy="173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i="1" dirty="0">
                <a:solidFill>
                  <a:schemeClr val="bg1"/>
                </a:solidFill>
                <a:effectLst/>
                <a:latin typeface="Roboto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Dr Padmaja Kamath</a:t>
            </a:r>
          </a:p>
          <a:p>
            <a:pPr algn="ctr">
              <a:lnSpc>
                <a:spcPct val="115000"/>
              </a:lnSpc>
            </a:pPr>
            <a:r>
              <a:rPr lang="en-US" sz="2400" i="1" dirty="0">
                <a:solidFill>
                  <a:schemeClr val="bg1"/>
                </a:solidFill>
                <a:latin typeface="Roboto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Director, Regulatory &amp; Scientific Affairs</a:t>
            </a:r>
            <a:endParaRPr lang="en-US" sz="2400" i="1" dirty="0">
              <a:solidFill>
                <a:schemeClr val="bg1"/>
              </a:solidFill>
              <a:effectLst/>
              <a:latin typeface="Roboto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400" i="1" dirty="0">
                <a:solidFill>
                  <a:schemeClr val="bg1"/>
                </a:solidFill>
                <a:latin typeface="Roboto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Global-Self Care Federation</a:t>
            </a:r>
            <a:endParaRPr lang="en-GB" sz="2400" i="1" dirty="0">
              <a:solidFill>
                <a:schemeClr val="bg1"/>
              </a:solidFill>
              <a:effectLst/>
              <a:latin typeface="Roboto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26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D8366-8457-4396-A90E-4B6B4D71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07" y="510386"/>
            <a:ext cx="11521987" cy="553870"/>
          </a:xfrm>
        </p:spPr>
        <p:txBody>
          <a:bodyPr/>
          <a:lstStyle/>
          <a:p>
            <a:r>
              <a:rPr lang="en-GB"/>
              <a:t>Digital technologies to manage own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F579C0-544F-48D3-8730-E21E09B3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93" y="1382749"/>
            <a:ext cx="7350307" cy="233726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GB" sz="1600"/>
          </a:p>
          <a:p>
            <a:pPr marL="114300" indent="0">
              <a:buNone/>
            </a:pPr>
            <a:r>
              <a:rPr lang="en-GB" sz="1600" b="1"/>
              <a:t>In 2017: 325,000 health applications available worldwide: </a:t>
            </a:r>
          </a:p>
          <a:p>
            <a:pPr>
              <a:lnSpc>
                <a:spcPct val="114999"/>
              </a:lnSpc>
            </a:pPr>
            <a:r>
              <a:rPr lang="en-GB" sz="1600"/>
              <a:t>Individuals can actively monitor their own health. </a:t>
            </a:r>
            <a:endParaRPr lang="en-GB"/>
          </a:p>
          <a:p>
            <a:pPr>
              <a:lnSpc>
                <a:spcPct val="114999"/>
              </a:lnSpc>
            </a:pPr>
            <a:r>
              <a:rPr lang="en-GB" sz="1600"/>
              <a:t>Increase in evidence that health apps could have a positive impact on diet monitoring, physical activity or medication adherence. </a:t>
            </a:r>
            <a:endParaRPr lang="en-GB"/>
          </a:p>
          <a:p>
            <a:pPr marL="114300" indent="0">
              <a:lnSpc>
                <a:spcPct val="114999"/>
              </a:lnSpc>
              <a:buNone/>
            </a:pPr>
            <a:r>
              <a:rPr lang="en-GB" sz="1600">
                <a:hlinkClick r:id="rId2"/>
              </a:rPr>
              <a:t>PAGB_Self_Care_and_Tech_Aug2019.pdf</a:t>
            </a:r>
            <a:endParaRPr lang="en-GB" sz="1600"/>
          </a:p>
          <a:p>
            <a:pPr marL="114300" indent="0">
              <a:buNone/>
            </a:pPr>
            <a:endParaRPr lang="en-GB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9B5974-AD7B-4EDA-8097-9C361327D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007" y="1164348"/>
            <a:ext cx="11521987" cy="317427"/>
          </a:xfrm>
        </p:spPr>
        <p:txBody>
          <a:bodyPr/>
          <a:lstStyle/>
          <a:p>
            <a:r>
              <a:rPr lang="en-GB"/>
              <a:t>Fast growth of “apps”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ABDEABA-B62F-4C10-8DF5-033C9B3DCF3D}"/>
              </a:ext>
            </a:extLst>
          </p:cNvPr>
          <p:cNvSpPr>
            <a:spLocks noChangeAspect="1"/>
          </p:cNvSpPr>
          <p:nvPr/>
        </p:nvSpPr>
        <p:spPr>
          <a:xfrm>
            <a:off x="10884694" y="314821"/>
            <a:ext cx="1168105" cy="9450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Managing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BB54AB-12CE-468D-9A0D-46EAFCEA7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972" y="1711843"/>
            <a:ext cx="2922946" cy="382914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D2D4806-DAC9-4EB8-A49D-E5207EF06992}"/>
              </a:ext>
            </a:extLst>
          </p:cNvPr>
          <p:cNvSpPr txBox="1">
            <a:spLocks/>
          </p:cNvSpPr>
          <p:nvPr/>
        </p:nvSpPr>
        <p:spPr>
          <a:xfrm>
            <a:off x="117293" y="3603351"/>
            <a:ext cx="7905276" cy="248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+mn-lt"/>
                <a:ea typeface="Roboto" panose="02000000000000000000" pitchFamily="2" charset="0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ZA" sz="16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/>
                <a:sym typeface="Arial"/>
              </a:rPr>
              <a:t>mHealth initiative as part of shaping Europe’s digital future: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Arial"/>
              <a:sym typeface="Arial"/>
            </a:endParaRPr>
          </a:p>
          <a:p>
            <a:pPr marL="400050" marR="0" lvl="0" indent="-28575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ZA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/>
                <a:sym typeface="Arial"/>
              </a:rPr>
              <a:t>To empower patients and consumers to manage their health more actively, live more independently thanks to self-assessment or remote monitoring solutions.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Arial"/>
              <a:sym typeface="Arial"/>
            </a:endParaRPr>
          </a:p>
          <a:p>
            <a:pPr marL="400050" marR="0" lvl="0" indent="-28575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ZA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/>
                <a:sym typeface="Arial"/>
              </a:rPr>
              <a:t>mHealth can also support healthcare professionals in treating patients more efficiently as mobile apps can encourage adherence to a healthy lifestyle. 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Roboto" panose="02000000000000000000" pitchFamily="2" charset="0"/>
              <a:cs typeface="Arial"/>
              <a:sym typeface="Arial"/>
            </a:endParaRPr>
          </a:p>
          <a:p>
            <a:pPr marL="400050" marR="0" lvl="0" indent="-28575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ZA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/>
                <a:sym typeface="Arial"/>
              </a:rPr>
              <a:t>A fully optimized mHealth environment can contribute to modern, efficient and sustainable health system. 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lt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ZA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  <a:hlinkClick r:id="rId4"/>
              </a:rPr>
              <a:t>mHealth | Shaping Europe’s digital future (europa.eu)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24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B7967-D4F4-430C-99CB-9E6EBD96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07" y="510386"/>
            <a:ext cx="11521987" cy="553870"/>
          </a:xfrm>
        </p:spPr>
        <p:txBody>
          <a:bodyPr/>
          <a:lstStyle/>
          <a:p>
            <a:r>
              <a:rPr lang="en-GB"/>
              <a:t>Education through digital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336DF0-2E29-4546-8071-E3ED323BF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07" y="1648792"/>
            <a:ext cx="6835227" cy="482059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1800" dirty="0"/>
              <a:t>Web portals and apps with clear, accurate and trusted information can help individuals </a:t>
            </a:r>
            <a:r>
              <a:rPr lang="en-GB" sz="1800" b="1" dirty="0"/>
              <a:t>feel more confident about responsibly self-managing</a:t>
            </a:r>
            <a:r>
              <a:rPr lang="en-GB" sz="1800" dirty="0"/>
              <a:t> minor ailments.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GB" sz="1800" dirty="0"/>
              <a:t>Interactive solutions such as gamification can help individuals gain more knowledge on self-care and improve health literacy e.g. the U.S. </a:t>
            </a:r>
            <a:r>
              <a:rPr lang="en-GB" sz="1800" dirty="0" err="1"/>
              <a:t>Center</a:t>
            </a:r>
            <a:r>
              <a:rPr lang="en-GB" sz="1800" dirty="0"/>
              <a:t> for Disease Control and Prevention (CDC) developed an app “Health IQ”, trivia-based tool that can help users </a:t>
            </a:r>
            <a:r>
              <a:rPr lang="en-GB" sz="1800" b="1" dirty="0"/>
              <a:t>improve their health literacy.</a:t>
            </a:r>
            <a:endParaRPr lang="en-GB" sz="1800" dirty="0"/>
          </a:p>
          <a:p>
            <a:pPr>
              <a:spcAft>
                <a:spcPts val="1200"/>
              </a:spcAft>
            </a:pPr>
            <a:r>
              <a:rPr lang="en-GB" sz="1800" b="1" dirty="0" err="1"/>
              <a:t>eLeaflet</a:t>
            </a:r>
            <a:r>
              <a:rPr lang="en-GB" sz="1800" b="1" dirty="0"/>
              <a:t>: </a:t>
            </a:r>
            <a:r>
              <a:rPr lang="en-GB" sz="1800" dirty="0"/>
              <a:t>some countries allow QR Codes and NFC chips to direct people to an OTC medicine’s patient information leaflet. In the future this could also be</a:t>
            </a:r>
            <a:r>
              <a:rPr lang="en-GB" sz="1800" b="1" dirty="0"/>
              <a:t> used to provide broader information, including instructional videos, to help empower people to self-care</a:t>
            </a:r>
            <a:r>
              <a:rPr lang="en-GB" sz="1800" dirty="0"/>
              <a:t>. 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64AF79-85A9-4B88-93FB-4F750DAE2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008" y="1120767"/>
            <a:ext cx="11521987" cy="317427"/>
          </a:xfrm>
        </p:spPr>
        <p:txBody>
          <a:bodyPr/>
          <a:lstStyle/>
          <a:p>
            <a:r>
              <a:rPr lang="en-GB"/>
              <a:t>Consumers must be able to access reliable and trusted disease and product information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FCD3CE40-3DFE-44C0-8480-5F20367B25CE}"/>
              </a:ext>
            </a:extLst>
          </p:cNvPr>
          <p:cNvSpPr/>
          <p:nvPr/>
        </p:nvSpPr>
        <p:spPr>
          <a:xfrm>
            <a:off x="10843018" y="319321"/>
            <a:ext cx="1188000" cy="93600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Assisting Consumer Education</a:t>
            </a:r>
          </a:p>
        </p:txBody>
      </p:sp>
      <p:pic>
        <p:nvPicPr>
          <p:cNvPr id="12290" name="Picture 2" descr="Image result for US centers for disease control health IQ app">
            <a:extLst>
              <a:ext uri="{FF2B5EF4-FFF2-40B4-BE49-F238E27FC236}">
                <a16:creationId xmlns:a16="http://schemas.microsoft.com/office/drawing/2014/main" xmlns="" id="{B3EA1A8D-71F1-4B0F-AB64-EB816DDD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70" y="2335590"/>
            <a:ext cx="4482823" cy="27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5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F56AFA-B284-44C2-A673-8627D8F0B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49" t="27989" r="15001" b="18289"/>
          <a:stretch/>
        </p:blipFill>
        <p:spPr>
          <a:xfrm>
            <a:off x="335003" y="1233181"/>
            <a:ext cx="4279243" cy="181402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83D6997-9076-4AC5-B9BB-07065160E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777" t="10345" r="35159" b="56241"/>
          <a:stretch/>
        </p:blipFill>
        <p:spPr>
          <a:xfrm>
            <a:off x="3398544" y="1877157"/>
            <a:ext cx="2682240" cy="1524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71F5BA17-9763-4FDF-BA14-765AB2367CDA}"/>
              </a:ext>
            </a:extLst>
          </p:cNvPr>
          <p:cNvSpPr txBox="1">
            <a:spLocks/>
          </p:cNvSpPr>
          <p:nvPr/>
        </p:nvSpPr>
        <p:spPr>
          <a:xfrm>
            <a:off x="335004" y="294482"/>
            <a:ext cx="11521987" cy="55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599" b="0" i="0" u="none" strike="noStrike" cap="none">
                <a:solidFill>
                  <a:schemeClr val="accent4"/>
                </a:solidFill>
                <a:latin typeface="+mn-lt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GB" sz="3599" b="0" i="0" u="none" strike="noStrike" kern="0" cap="none" spc="0" normalizeH="0" baseline="0" noProof="0">
                <a:ln>
                  <a:noFill/>
                </a:ln>
                <a:solidFill>
                  <a:srgbClr val="33A792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/>
                <a:sym typeface="Arial"/>
              </a:rPr>
              <a:t>Education through digital technologies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B436C9E5-8671-4F91-8DA2-4399B9FCE229}"/>
              </a:ext>
            </a:extLst>
          </p:cNvPr>
          <p:cNvSpPr txBox="1">
            <a:spLocks/>
          </p:cNvSpPr>
          <p:nvPr/>
        </p:nvSpPr>
        <p:spPr>
          <a:xfrm>
            <a:off x="335003" y="870034"/>
            <a:ext cx="11521987" cy="31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10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lang="en-US" sz="2000" b="0" i="0" u="none" strike="noStrike" kern="1200" cap="none" dirty="0" smtClean="0">
                <a:solidFill>
                  <a:schemeClr val="accent5"/>
                </a:solidFill>
                <a:latin typeface="+mn-lt"/>
                <a:ea typeface="+mj-ea"/>
                <a:cs typeface="+mj-cs"/>
                <a:sym typeface="Arial"/>
              </a:defRPr>
            </a:lvl1pPr>
            <a:lvl2pPr marL="457051" marR="0" lvl="1" indent="0" algn="l" defTabSz="91410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lang="en-US" sz="2799" b="0" i="0" u="none" strike="noStrike" kern="1200" cap="none" dirty="0" smtClean="0">
                <a:solidFill>
                  <a:schemeClr val="accent4"/>
                </a:solidFill>
                <a:latin typeface="+mn-lt"/>
                <a:ea typeface="+mj-ea"/>
                <a:cs typeface="+mj-cs"/>
                <a:sym typeface="Arial"/>
              </a:defRPr>
            </a:lvl2pPr>
            <a:lvl3pPr marL="914104" marR="0" lvl="2" indent="0" algn="l" defTabSz="91410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lang="en-US" sz="2799" b="0" i="0" u="none" strike="noStrike" kern="1200" cap="none" dirty="0" smtClean="0">
                <a:solidFill>
                  <a:schemeClr val="accent4"/>
                </a:solidFill>
                <a:latin typeface="+mn-lt"/>
                <a:ea typeface="+mj-ea"/>
                <a:cs typeface="+mj-cs"/>
                <a:sym typeface="Arial"/>
              </a:defRPr>
            </a:lvl3pPr>
            <a:lvl4pPr marL="1371155" marR="0" lvl="3" indent="0" algn="l" defTabSz="91410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lang="en-US" sz="2799" b="0" i="0" u="none" strike="noStrike" kern="1200" cap="none" dirty="0" smtClean="0">
                <a:solidFill>
                  <a:schemeClr val="accent4"/>
                </a:solidFill>
                <a:latin typeface="+mn-lt"/>
                <a:ea typeface="+mj-ea"/>
                <a:cs typeface="+mj-cs"/>
                <a:sym typeface="Arial"/>
              </a:defRPr>
            </a:lvl4pPr>
            <a:lvl5pPr marL="1828205" marR="0" lvl="4" indent="0" algn="l" defTabSz="914104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lang="en-US" sz="2799" b="0" i="0" u="none" strike="noStrike" kern="1200" cap="none" dirty="0">
                <a:solidFill>
                  <a:schemeClr val="accent4"/>
                </a:solidFill>
                <a:latin typeface="+mn-lt"/>
                <a:ea typeface="+mj-ea"/>
                <a:cs typeface="+mj-cs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Examples from Africa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B650905E-76F1-45B4-9184-B87D9809356A}"/>
              </a:ext>
            </a:extLst>
          </p:cNvPr>
          <p:cNvSpPr/>
          <p:nvPr/>
        </p:nvSpPr>
        <p:spPr>
          <a:xfrm>
            <a:off x="10843018" y="319321"/>
            <a:ext cx="1188000" cy="93600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Assisting Consumer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463845-7871-4DCA-870D-9562E0D7FB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49" t="12352" r="34250" b="47776"/>
          <a:stretch/>
        </p:blipFill>
        <p:spPr>
          <a:xfrm>
            <a:off x="335003" y="2021751"/>
            <a:ext cx="3014365" cy="1987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3A5DFD6-7DF4-4909-A38D-6E782915E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627" y="1329267"/>
            <a:ext cx="5034913" cy="2941840"/>
          </a:xfrm>
          <a:prstGeom prst="rect">
            <a:avLst/>
          </a:prstGeom>
        </p:spPr>
      </p:pic>
      <p:pic>
        <p:nvPicPr>
          <p:cNvPr id="2050" name="Picture 2" descr="South Africa">
            <a:extLst>
              <a:ext uri="{FF2B5EF4-FFF2-40B4-BE49-F238E27FC236}">
                <a16:creationId xmlns:a16="http://schemas.microsoft.com/office/drawing/2014/main" xmlns="" id="{84BDDB22-95B1-4E9D-B166-A34CE20C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" y="1454713"/>
            <a:ext cx="615772" cy="6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FF51AB-9F89-4E32-B73C-8B0F1F26F8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7564" y="2279476"/>
            <a:ext cx="788193" cy="5214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E34F17-1E85-4178-BEE1-ECD9084BDD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72" t="17299" r="24354" b="18605"/>
          <a:stretch/>
        </p:blipFill>
        <p:spPr>
          <a:xfrm>
            <a:off x="1137498" y="4397436"/>
            <a:ext cx="3269868" cy="246340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4FE162E-D9A8-48DD-85CF-BF1B281AD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4" t="51560" r="-1260" b="16855"/>
          <a:stretch/>
        </p:blipFill>
        <p:spPr bwMode="auto">
          <a:xfrm>
            <a:off x="5608023" y="4268022"/>
            <a:ext cx="3946560" cy="247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5C87DE5A-8364-415C-8CB0-8E2D3C480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4523" r="13414" b="29503"/>
          <a:stretch/>
        </p:blipFill>
        <p:spPr bwMode="auto">
          <a:xfrm>
            <a:off x="9402762" y="4698369"/>
            <a:ext cx="1303196" cy="194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South Africa">
            <a:extLst>
              <a:ext uri="{FF2B5EF4-FFF2-40B4-BE49-F238E27FC236}">
                <a16:creationId xmlns:a16="http://schemas.microsoft.com/office/drawing/2014/main" xmlns="" id="{F155F4A7-AB1F-401B-80B4-D8AA2EBB1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8" y="5002776"/>
            <a:ext cx="615772" cy="6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xmlns="" id="{C26C1552-89CA-4497-BD24-2B9832FCA4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2147" y="4339540"/>
            <a:ext cx="766765" cy="4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8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84882-7FFF-434C-9DCB-4D19D132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38" y="391324"/>
            <a:ext cx="11521987" cy="553870"/>
          </a:xfrm>
        </p:spPr>
        <p:txBody>
          <a:bodyPr/>
          <a:lstStyle/>
          <a:p>
            <a:r>
              <a:rPr lang="en-GB"/>
              <a:t>Increasing access to quality OTC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4BF7E-0315-4334-A521-64B5E014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08" y="1541008"/>
            <a:ext cx="7089049" cy="33917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/>
              <a:t>eCommerce regulations evolving rapidly </a:t>
            </a:r>
            <a:r>
              <a:rPr lang="en-US" sz="1600"/>
              <a:t>e.g.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/>
              <a:t>Russia regulatory framework changes accelerated due to the COVID-19 pandemic, now allowing online sale of OTC medicines by pharmacies.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/>
              <a:t>EU Commission stressed that "</a:t>
            </a:r>
            <a:r>
              <a:rPr lang="en-US" sz="1600" i="1"/>
              <a:t>in order to allow for electronic commerce operators to reap the full benefits of the Single Market, it is essential to avoid regulatory inconsistencies and to ensure a coherent legal and regulatory framework for electronic commerce</a:t>
            </a:r>
            <a:r>
              <a:rPr lang="en-US" sz="1600"/>
              <a:t>".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/>
              <a:t>Digital technologies </a:t>
            </a:r>
            <a:r>
              <a:rPr lang="en-US" sz="1600" b="1"/>
              <a:t>facilitating</a:t>
            </a:r>
            <a:r>
              <a:rPr lang="en-US" sz="1600"/>
              <a:t> </a:t>
            </a:r>
            <a:r>
              <a:rPr lang="en-US" sz="1600" b="1"/>
              <a:t>end-to-end supply chain </a:t>
            </a:r>
            <a:r>
              <a:rPr lang="en-US" sz="1600"/>
              <a:t>to provide access to quality medicines and self-care products.</a:t>
            </a:r>
            <a:endParaRPr lang="en-GB" sz="1600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742A7B-0341-4DF7-938C-9A76A3C01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008" y="1085048"/>
            <a:ext cx="11521987" cy="317427"/>
          </a:xfrm>
        </p:spPr>
        <p:txBody>
          <a:bodyPr/>
          <a:lstStyle/>
          <a:p>
            <a:r>
              <a:rPr lang="en-GB"/>
              <a:t>eCommerce boom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CBC26293-8595-49EB-B0F7-CDAA2BFF99BA}"/>
              </a:ext>
            </a:extLst>
          </p:cNvPr>
          <p:cNvSpPr/>
          <p:nvPr/>
        </p:nvSpPr>
        <p:spPr>
          <a:xfrm>
            <a:off x="10848295" y="319321"/>
            <a:ext cx="1217325" cy="918464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Facilitating access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xmlns="" id="{53130FF6-0E62-4850-8FAE-5DAC8227DD47}"/>
              </a:ext>
            </a:extLst>
          </p:cNvPr>
          <p:cNvSpPr/>
          <p:nvPr/>
        </p:nvSpPr>
        <p:spPr>
          <a:xfrm>
            <a:off x="876007" y="5221996"/>
            <a:ext cx="9491281" cy="126061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onset of the global pandemic has accelerated the shift in consumer shopping behavior as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 shopping offers a safer option from a social distancing or contact perspective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relative to their health.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https://themediaonline.co.za/2020/05/covid-19-fastracks-online-shopping-in-south-africa/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F0508FA-5E82-41B2-AD5B-4804A703C2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25" t="19235" r="23303" b="17778"/>
          <a:stretch/>
        </p:blipFill>
        <p:spPr>
          <a:xfrm>
            <a:off x="7424057" y="1616114"/>
            <a:ext cx="4556299" cy="3013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511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xmlns="" id="{2A9F00AC-37FD-4BA4-9574-2C3AF0ECF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947862"/>
            <a:ext cx="4191000" cy="2962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C4B72-3EB5-4285-8A89-802ACFEA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08" y="314648"/>
            <a:ext cx="11521987" cy="546303"/>
          </a:xfrm>
        </p:spPr>
        <p:txBody>
          <a:bodyPr/>
          <a:lstStyle/>
          <a:p>
            <a:r>
              <a:rPr lang="en-ZA" sz="3550"/>
              <a:t>Global Status of OTC e-commerce 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118A2F-0857-47B8-A234-1B294241A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569" y="2604469"/>
            <a:ext cx="8819472" cy="4146851"/>
          </a:xfrm>
        </p:spPr>
        <p:txBody>
          <a:bodyPr>
            <a:noAutofit/>
          </a:bodyPr>
          <a:lstStyle/>
          <a:p>
            <a:pPr>
              <a:lnSpc>
                <a:spcPct val="114999"/>
              </a:lnSpc>
            </a:pPr>
            <a:endParaRPr lang="en-GB" sz="2000"/>
          </a:p>
          <a:p>
            <a:pPr>
              <a:lnSpc>
                <a:spcPct val="114999"/>
              </a:lnSpc>
            </a:pPr>
            <a:endParaRPr lang="en-GB" sz="200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9080D456-DF91-497A-B117-6C67A936B16C}"/>
              </a:ext>
            </a:extLst>
          </p:cNvPr>
          <p:cNvSpPr/>
          <p:nvPr/>
        </p:nvSpPr>
        <p:spPr>
          <a:xfrm>
            <a:off x="10848295" y="319321"/>
            <a:ext cx="1217325" cy="918464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Facilitating access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2CD2DB37-363E-4CBF-A21A-7242079676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008" y="918360"/>
            <a:ext cx="11521987" cy="317427"/>
          </a:xfrm>
        </p:spPr>
        <p:txBody>
          <a:bodyPr/>
          <a:lstStyle/>
          <a:p>
            <a:r>
              <a:rPr lang="en-GB"/>
              <a:t>Regulatory diversity</a:t>
            </a:r>
          </a:p>
        </p:txBody>
      </p:sp>
      <p:sp>
        <p:nvSpPr>
          <p:cNvPr id="12" name="Callout: Line with Border and Accent Bar 11">
            <a:extLst>
              <a:ext uri="{FF2B5EF4-FFF2-40B4-BE49-F238E27FC236}">
                <a16:creationId xmlns:a16="http://schemas.microsoft.com/office/drawing/2014/main" xmlns="" id="{04BC55B5-CF4D-483D-A3CD-8358B42E61F0}"/>
              </a:ext>
            </a:extLst>
          </p:cNvPr>
          <p:cNvSpPr/>
          <p:nvPr/>
        </p:nvSpPr>
        <p:spPr>
          <a:xfrm>
            <a:off x="8422481" y="2170713"/>
            <a:ext cx="3055285" cy="1258287"/>
          </a:xfrm>
          <a:prstGeom prst="accentBorderCallout1">
            <a:avLst>
              <a:gd name="adj1" fmla="val 18750"/>
              <a:gd name="adj2" fmla="val -8333"/>
              <a:gd name="adj3" fmla="val 73186"/>
              <a:gd name="adj4" fmla="val -46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Allowed only through online pharmacies e.g. India, Japan, Russia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</p:txBody>
      </p:sp>
      <p:sp>
        <p:nvSpPr>
          <p:cNvPr id="18" name="Callout: Line with Border and Accent Bar 17">
            <a:extLst>
              <a:ext uri="{FF2B5EF4-FFF2-40B4-BE49-F238E27FC236}">
                <a16:creationId xmlns:a16="http://schemas.microsoft.com/office/drawing/2014/main" xmlns="" id="{B06D7E36-6666-4C65-8FA6-5DBE35F0EBE4}"/>
              </a:ext>
            </a:extLst>
          </p:cNvPr>
          <p:cNvSpPr/>
          <p:nvPr/>
        </p:nvSpPr>
        <p:spPr>
          <a:xfrm>
            <a:off x="8693086" y="4449111"/>
            <a:ext cx="1940718" cy="1023936"/>
          </a:xfrm>
          <a:prstGeom prst="accentBorderCallout1">
            <a:avLst>
              <a:gd name="adj1" fmla="val 18750"/>
              <a:gd name="adj2" fmla="val -8333"/>
              <a:gd name="adj3" fmla="val -120206"/>
              <a:gd name="adj4" fmla="val -67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Prohibited e.g. South Korea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EA78D12-ED0E-482B-8B18-CC6F307E6892}"/>
              </a:ext>
            </a:extLst>
          </p:cNvPr>
          <p:cNvSpPr/>
          <p:nvPr/>
        </p:nvSpPr>
        <p:spPr>
          <a:xfrm>
            <a:off x="714235" y="2010413"/>
            <a:ext cx="2751300" cy="1148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Allowed through any retail platform e.g. USA, Singapore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5D4DFDF-8E71-43F9-911F-88E1588FD3CC}"/>
              </a:ext>
            </a:extLst>
          </p:cNvPr>
          <p:cNvGrpSpPr/>
          <p:nvPr/>
        </p:nvGrpSpPr>
        <p:grpSpPr>
          <a:xfrm>
            <a:off x="3584885" y="2124493"/>
            <a:ext cx="1083658" cy="675363"/>
            <a:chOff x="3543299" y="2227635"/>
            <a:chExt cx="1328952" cy="114897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380AE02F-1A8D-4775-9EDC-1105720B9F71}"/>
                </a:ext>
              </a:extLst>
            </p:cNvPr>
            <p:cNvCxnSpPr>
              <a:cxnSpLocks/>
            </p:cNvCxnSpPr>
            <p:nvPr/>
          </p:nvCxnSpPr>
          <p:spPr>
            <a:xfrm>
              <a:off x="3543299" y="2227635"/>
              <a:ext cx="0" cy="1006884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60CCFA29-6FFE-401D-A2BC-D36494DBA7D3}"/>
                </a:ext>
              </a:extLst>
            </p:cNvPr>
            <p:cNvCxnSpPr>
              <a:cxnSpLocks/>
            </p:cNvCxnSpPr>
            <p:nvPr/>
          </p:nvCxnSpPr>
          <p:spPr>
            <a:xfrm>
              <a:off x="3543299" y="2497540"/>
              <a:ext cx="1328952" cy="879071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73BCC7-B996-445F-BC5A-ED8A49CA3E76}"/>
              </a:ext>
            </a:extLst>
          </p:cNvPr>
          <p:cNvSpPr/>
          <p:nvPr/>
        </p:nvSpPr>
        <p:spPr>
          <a:xfrm>
            <a:off x="315398" y="4910137"/>
            <a:ext cx="4537243" cy="1839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Combination of both e.g. in UK, Australia, South Africa: GSL medicines allowed through any authorised retail outlet and Pharmacy-only medicines allowed through online pharmacies only.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E2562CE-02B3-484B-9F2B-4991E3E9946B}"/>
              </a:ext>
            </a:extLst>
          </p:cNvPr>
          <p:cNvGrpSpPr/>
          <p:nvPr/>
        </p:nvGrpSpPr>
        <p:grpSpPr>
          <a:xfrm flipV="1">
            <a:off x="5103434" y="2728210"/>
            <a:ext cx="838747" cy="3581012"/>
            <a:chOff x="3543299" y="2340077"/>
            <a:chExt cx="169198" cy="94847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8F5DAC5E-2946-45A6-B663-32B530AE31CB}"/>
                </a:ext>
              </a:extLst>
            </p:cNvPr>
            <p:cNvCxnSpPr>
              <a:cxnSpLocks/>
            </p:cNvCxnSpPr>
            <p:nvPr/>
          </p:nvCxnSpPr>
          <p:spPr>
            <a:xfrm>
              <a:off x="3543299" y="2340077"/>
              <a:ext cx="0" cy="483785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3F96D2C4-96DE-470D-AB71-13FCD3D264AC}"/>
                </a:ext>
              </a:extLst>
            </p:cNvPr>
            <p:cNvCxnSpPr>
              <a:cxnSpLocks/>
            </p:cNvCxnSpPr>
            <p:nvPr/>
          </p:nvCxnSpPr>
          <p:spPr>
            <a:xfrm>
              <a:off x="3543299" y="2745580"/>
              <a:ext cx="169198" cy="542975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962BD90-9004-44D1-81CE-6CDF63F4C9C1}"/>
              </a:ext>
            </a:extLst>
          </p:cNvPr>
          <p:cNvGrpSpPr/>
          <p:nvPr/>
        </p:nvGrpSpPr>
        <p:grpSpPr>
          <a:xfrm flipV="1">
            <a:off x="5212504" y="4092315"/>
            <a:ext cx="2255303" cy="2198886"/>
            <a:chOff x="3543299" y="2340077"/>
            <a:chExt cx="169198" cy="94847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396B2C19-6E2D-45A9-9B89-282E0210609C}"/>
                </a:ext>
              </a:extLst>
            </p:cNvPr>
            <p:cNvCxnSpPr>
              <a:cxnSpLocks/>
            </p:cNvCxnSpPr>
            <p:nvPr/>
          </p:nvCxnSpPr>
          <p:spPr>
            <a:xfrm>
              <a:off x="3543299" y="2340077"/>
              <a:ext cx="0" cy="483785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52388B96-6766-41D9-8E76-40C3743DBB48}"/>
                </a:ext>
              </a:extLst>
            </p:cNvPr>
            <p:cNvCxnSpPr>
              <a:cxnSpLocks/>
            </p:cNvCxnSpPr>
            <p:nvPr/>
          </p:nvCxnSpPr>
          <p:spPr>
            <a:xfrm>
              <a:off x="3543299" y="2745580"/>
              <a:ext cx="169198" cy="542975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5468085-8A6C-4244-9CA2-016B92315FF3}"/>
              </a:ext>
            </a:extLst>
          </p:cNvPr>
          <p:cNvGrpSpPr/>
          <p:nvPr/>
        </p:nvGrpSpPr>
        <p:grpSpPr>
          <a:xfrm flipV="1">
            <a:off x="5160178" y="4092315"/>
            <a:ext cx="1046192" cy="2102562"/>
            <a:chOff x="3543299" y="2340077"/>
            <a:chExt cx="169198" cy="94847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9F90F58A-4C54-4EB1-9EAA-AC2AC1504EF2}"/>
                </a:ext>
              </a:extLst>
            </p:cNvPr>
            <p:cNvCxnSpPr>
              <a:cxnSpLocks/>
            </p:cNvCxnSpPr>
            <p:nvPr/>
          </p:nvCxnSpPr>
          <p:spPr>
            <a:xfrm>
              <a:off x="3543299" y="2340077"/>
              <a:ext cx="0" cy="483785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7517FE37-39F5-4499-9B02-D4E11292444E}"/>
                </a:ext>
              </a:extLst>
            </p:cNvPr>
            <p:cNvCxnSpPr>
              <a:cxnSpLocks/>
            </p:cNvCxnSpPr>
            <p:nvPr/>
          </p:nvCxnSpPr>
          <p:spPr>
            <a:xfrm>
              <a:off x="3543299" y="2745580"/>
              <a:ext cx="169198" cy="542975"/>
            </a:xfrm>
            <a:prstGeom prst="straightConnector1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129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DF968F-5351-4B49-9CA4-CAE1FDB5B271}"/>
              </a:ext>
            </a:extLst>
          </p:cNvPr>
          <p:cNvSpPr txBox="1">
            <a:spLocks/>
          </p:cNvSpPr>
          <p:nvPr/>
        </p:nvSpPr>
        <p:spPr>
          <a:xfrm>
            <a:off x="237684" y="92221"/>
            <a:ext cx="11954316" cy="107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3267" b="1" i="0" u="none" strike="noStrike" kern="1200" cap="none" spc="0" normalizeH="0" baseline="0" noProof="0" dirty="0">
                <a:ln>
                  <a:noFill/>
                </a:ln>
                <a:solidFill>
                  <a:srgbClr val="33A792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Effective Regulatory Framework that supports Self-Care –</a:t>
            </a:r>
            <a:r>
              <a:rPr kumimoji="0" lang="en-US" sz="3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 </a:t>
            </a:r>
            <a:r>
              <a:rPr lang="en-US" sz="3267" b="1" dirty="0">
                <a:solidFill>
                  <a:srgbClr val="33A79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Key Enabler</a:t>
            </a: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xmlns="" id="{BFEC0B1B-5D16-4D5E-9053-36B70EF99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030067"/>
              </p:ext>
            </p:extLst>
          </p:nvPr>
        </p:nvGraphicFramePr>
        <p:xfrm>
          <a:off x="569431" y="927100"/>
          <a:ext cx="10516737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9634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4F84BE31-4C0C-457B-AEA6-1B330BCF7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09" y="724205"/>
            <a:ext cx="9752381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4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DFC596-91F5-4A06-87D5-7A8B956A1B7D}"/>
              </a:ext>
            </a:extLst>
          </p:cNvPr>
          <p:cNvSpPr txBox="1"/>
          <p:nvPr/>
        </p:nvSpPr>
        <p:spPr>
          <a:xfrm>
            <a:off x="701041" y="3429000"/>
            <a:ext cx="8236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FBBF79-9118-4C06-8629-F439D11B1C8D}"/>
              </a:ext>
            </a:extLst>
          </p:cNvPr>
          <p:cNvSpPr txBox="1"/>
          <p:nvPr/>
        </p:nvSpPr>
        <p:spPr>
          <a:xfrm>
            <a:off x="-314959" y="5854700"/>
            <a:ext cx="8236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</a:rPr>
              <a:t>pkamath@selfcarefederation.org</a:t>
            </a:r>
            <a:endParaRPr kumimoji="0" lang="en-US" sz="320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8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228BEF1-FFC9-493C-B029-0616B8665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0" r="6682" b="3"/>
          <a:stretch/>
        </p:blipFill>
        <p:spPr>
          <a:xfrm>
            <a:off x="7445254" y="981076"/>
            <a:ext cx="4121741" cy="4743077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5981CC-4556-4966-814E-23ABD411048F}"/>
              </a:ext>
            </a:extLst>
          </p:cNvPr>
          <p:cNvSpPr/>
          <p:nvPr/>
        </p:nvSpPr>
        <p:spPr>
          <a:xfrm>
            <a:off x="529758" y="981076"/>
            <a:ext cx="6915496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sz="2000" dirty="0">
                <a:solidFill>
                  <a:prstClr val="black"/>
                </a:solidFill>
                <a:latin typeface="Roboto"/>
              </a:rPr>
              <a:t>The Global Self-Care Federation represents </a:t>
            </a:r>
            <a:r>
              <a:rPr lang="en-US" sz="2000" b="1" dirty="0">
                <a:solidFill>
                  <a:prstClr val="black"/>
                </a:solidFill>
                <a:latin typeface="Roboto"/>
              </a:rPr>
              <a:t>associations and manufacturers in the self-care industry</a:t>
            </a:r>
            <a:r>
              <a:rPr lang="en-US" sz="2000" dirty="0">
                <a:solidFill>
                  <a:prstClr val="black"/>
                </a:solidFill>
                <a:latin typeface="Roboto"/>
              </a:rPr>
              <a:t> and is committed to </a:t>
            </a:r>
            <a:r>
              <a:rPr lang="en-US" sz="2000" b="1" dirty="0">
                <a:solidFill>
                  <a:prstClr val="black"/>
                </a:solidFill>
                <a:latin typeface="Roboto"/>
              </a:rPr>
              <a:t>promoting sustainable growth </a:t>
            </a:r>
            <a:r>
              <a:rPr lang="en-US" sz="2000" dirty="0">
                <a:solidFill>
                  <a:prstClr val="black"/>
                </a:solidFill>
                <a:latin typeface="Roboto"/>
              </a:rPr>
              <a:t>and</a:t>
            </a:r>
            <a:r>
              <a:rPr lang="en-US" sz="2000" b="1" dirty="0">
                <a:solidFill>
                  <a:prstClr val="black"/>
                </a:solidFill>
                <a:latin typeface="Roboto"/>
              </a:rPr>
              <a:t> better global health outcomes </a:t>
            </a:r>
            <a:r>
              <a:rPr lang="en-US" sz="2000" dirty="0">
                <a:solidFill>
                  <a:prstClr val="black"/>
                </a:solidFill>
                <a:latin typeface="Roboto"/>
              </a:rPr>
              <a:t>for all. </a:t>
            </a:r>
          </a:p>
          <a:p>
            <a:pPr defTabSz="914377">
              <a:lnSpc>
                <a:spcPct val="150000"/>
              </a:lnSpc>
              <a:defRPr/>
            </a:pPr>
            <a:endParaRPr lang="en-US" sz="2000" dirty="0">
              <a:solidFill>
                <a:prstClr val="black"/>
              </a:solidFill>
              <a:latin typeface="Roboto"/>
            </a:endParaRPr>
          </a:p>
          <a:p>
            <a:pPr defTabSz="914377">
              <a:lnSpc>
                <a:spcPct val="150000"/>
              </a:lnSpc>
              <a:defRPr/>
            </a:pPr>
            <a:r>
              <a:rPr lang="en-US" sz="2000" dirty="0">
                <a:solidFill>
                  <a:prstClr val="black"/>
                </a:solidFill>
                <a:latin typeface="Roboto"/>
              </a:rPr>
              <a:t>As a </a:t>
            </a:r>
            <a:r>
              <a:rPr lang="en-US" sz="2000" b="1" dirty="0">
                <a:solidFill>
                  <a:prstClr val="black"/>
                </a:solidFill>
                <a:latin typeface="Roboto"/>
              </a:rPr>
              <a:t>go-to source of self-care information </a:t>
            </a:r>
            <a:r>
              <a:rPr lang="en-US" sz="2000" dirty="0">
                <a:solidFill>
                  <a:prstClr val="black"/>
                </a:solidFill>
                <a:latin typeface="Roboto"/>
              </a:rPr>
              <a:t>for all healthcare professionals. We work closely with our members and relevant stakeholder groups to help them </a:t>
            </a:r>
            <a:r>
              <a:rPr lang="en-US" sz="2000" b="1" dirty="0">
                <a:solidFill>
                  <a:prstClr val="black"/>
                </a:solidFill>
                <a:latin typeface="Roboto"/>
              </a:rPr>
              <a:t>deliver better choice, better care and better value</a:t>
            </a:r>
            <a:r>
              <a:rPr lang="en-US" sz="2000" dirty="0">
                <a:solidFill>
                  <a:prstClr val="black"/>
                </a:solidFill>
                <a:latin typeface="Roboto"/>
              </a:rPr>
              <a:t>.</a:t>
            </a:r>
          </a:p>
          <a:p>
            <a:pPr defTabSz="914377">
              <a:lnSpc>
                <a:spcPct val="150000"/>
              </a:lnSpc>
              <a:defRPr/>
            </a:pPr>
            <a:endParaRPr lang="en-US" sz="2000" dirty="0">
              <a:solidFill>
                <a:prstClr val="black"/>
              </a:solidFill>
              <a:latin typeface="Roboto"/>
            </a:endParaRPr>
          </a:p>
          <a:p>
            <a:pPr defTabSz="914377">
              <a:lnSpc>
                <a:spcPct val="150000"/>
              </a:lnSpc>
              <a:defRPr/>
            </a:pPr>
            <a:r>
              <a:rPr lang="en-GB" sz="2000" dirty="0">
                <a:solidFill>
                  <a:prstClr val="black"/>
                </a:solidFill>
                <a:latin typeface="Roboto"/>
              </a:rPr>
              <a:t>Contributing to </a:t>
            </a:r>
            <a:r>
              <a:rPr lang="en-GB" sz="2000" b="1" dirty="0">
                <a:solidFill>
                  <a:prstClr val="black"/>
                </a:solidFill>
                <a:latin typeface="Roboto"/>
              </a:rPr>
              <a:t>WHO's public health goals </a:t>
            </a:r>
            <a:r>
              <a:rPr lang="en-GB" sz="2000" dirty="0">
                <a:solidFill>
                  <a:prstClr val="black"/>
                </a:solidFill>
                <a:latin typeface="Roboto"/>
              </a:rPr>
              <a:t>as an </a:t>
            </a:r>
            <a:r>
              <a:rPr lang="en-GB" sz="2000" b="1" dirty="0">
                <a:solidFill>
                  <a:prstClr val="black"/>
                </a:solidFill>
                <a:latin typeface="Roboto"/>
              </a:rPr>
              <a:t>NGO in official relations with WHO</a:t>
            </a:r>
            <a:r>
              <a:rPr lang="en-GB" sz="2000" dirty="0">
                <a:solidFill>
                  <a:prstClr val="black"/>
                </a:solidFill>
                <a:latin typeface="Roboto"/>
              </a:rPr>
              <a:t> since 1977</a:t>
            </a:r>
            <a:r>
              <a:rPr lang="en-US" sz="2000" dirty="0">
                <a:solidFill>
                  <a:prstClr val="black"/>
                </a:solidFill>
                <a:latin typeface="Roboto"/>
              </a:rPr>
              <a:t>.</a:t>
            </a:r>
          </a:p>
          <a:p>
            <a:pPr defTabSz="914377">
              <a:lnSpc>
                <a:spcPct val="150000"/>
              </a:lnSpc>
              <a:defRPr/>
            </a:pPr>
            <a:endParaRPr lang="en-US" sz="2000" dirty="0">
              <a:solidFill>
                <a:srgbClr val="33A792"/>
              </a:solidFill>
              <a:latin typeface="Robo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3C469D-5D8B-428D-BC72-4C3593D83AD2}"/>
              </a:ext>
            </a:extLst>
          </p:cNvPr>
          <p:cNvSpPr txBox="1"/>
          <p:nvPr/>
        </p:nvSpPr>
        <p:spPr>
          <a:xfrm>
            <a:off x="684640" y="203637"/>
            <a:ext cx="5294920" cy="1060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67" b="1" dirty="0">
                <a:solidFill>
                  <a:srgbClr val="32A89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228733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71B680EE-9E0A-4233-B542-5BBBE8355A8D}"/>
              </a:ext>
            </a:extLst>
          </p:cNvPr>
          <p:cNvSpPr txBox="1">
            <a:spLocks/>
          </p:cNvSpPr>
          <p:nvPr/>
        </p:nvSpPr>
        <p:spPr>
          <a:xfrm>
            <a:off x="479897" y="377259"/>
            <a:ext cx="10813915" cy="996940"/>
          </a:xfrm>
          <a:prstGeom prst="rect">
            <a:avLst/>
          </a:prstGeom>
        </p:spPr>
        <p:txBody>
          <a:bodyPr/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67" b="1" i="0" u="none" strike="noStrike" kern="1200" cap="none" spc="0" normalizeH="0" baseline="0" noProof="0">
                <a:ln>
                  <a:noFill/>
                </a:ln>
                <a:solidFill>
                  <a:srgbClr val="32A89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Defining Self-Care </a:t>
            </a:r>
          </a:p>
          <a:p>
            <a:pPr marL="0" marR="0" lvl="0" indent="0" algn="l" defTabSz="91410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1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Roboto" panose="020B0604020202020204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4CBBBC-B2E4-4EB1-8D34-84A94A89F57A}"/>
              </a:ext>
            </a:extLst>
          </p:cNvPr>
          <p:cNvSpPr/>
          <p:nvPr/>
        </p:nvSpPr>
        <p:spPr>
          <a:xfrm>
            <a:off x="570687" y="1653371"/>
            <a:ext cx="10379415" cy="106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342891" marR="0" lvl="0" indent="-342891" algn="l" defTabSz="914104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B06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92A55E-0E39-4C27-BBE0-2E2D1227995D}"/>
              </a:ext>
            </a:extLst>
          </p:cNvPr>
          <p:cNvSpPr/>
          <p:nvPr/>
        </p:nvSpPr>
        <p:spPr>
          <a:xfrm>
            <a:off x="368301" y="1784393"/>
            <a:ext cx="6603999" cy="2677656"/>
          </a:xfrm>
          <a:prstGeom prst="rect">
            <a:avLst/>
          </a:prstGeom>
          <a:solidFill>
            <a:schemeClr val="accent1"/>
          </a:solidFill>
          <a:ln>
            <a:solidFill>
              <a:srgbClr val="3CAB97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B0604020202020204"/>
                <a:ea typeface="+mn-ea"/>
                <a:cs typeface="+mn-cs"/>
              </a:rPr>
              <a:t>“The ability of individuals, families and communities to promote health, prevent disease, maintain health, and cope with illness and disability with or without the support of a health-care provider ”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i="1" dirty="0">
              <a:solidFill>
                <a:schemeClr val="bg1"/>
              </a:solidFill>
              <a:latin typeface="Roboto" panose="020B0604020202020204"/>
            </a:endParaRPr>
          </a:p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B0604020202020204"/>
                <a:ea typeface="+mn-ea"/>
                <a:cs typeface="+mn-cs"/>
              </a:rPr>
              <a:t>- WHO working definition</a:t>
            </a:r>
            <a:r>
              <a:rPr kumimoji="0" lang="en-GB" sz="2400" b="1" i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468F87-4435-4D54-BFFB-A0613602D392}"/>
              </a:ext>
            </a:extLst>
          </p:cNvPr>
          <p:cNvSpPr/>
          <p:nvPr/>
        </p:nvSpPr>
        <p:spPr>
          <a:xfrm>
            <a:off x="0" y="6611207"/>
            <a:ext cx="419537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1 – 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https://www.who.int/reproductivehealth/self-care-interventions/questions-answers-self-care.pdf?ua=1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</a:rPr>
              <a:t>  (June 2019)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309AC27-02DB-44BE-9333-A067ABE5D88A}"/>
              </a:ext>
            </a:extLst>
          </p:cNvPr>
          <p:cNvSpPr/>
          <p:nvPr/>
        </p:nvSpPr>
        <p:spPr>
          <a:xfrm>
            <a:off x="7171375" y="698198"/>
            <a:ext cx="4399676" cy="4850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sz="2000" dirty="0">
                <a:solidFill>
                  <a:srgbClr val="333333"/>
                </a:solidFill>
                <a:latin typeface="Roboto" panose="020B0604020202020204"/>
              </a:rPr>
              <a:t>Self-care refers to the holistic activities, practices, and products—both medicinal, devices, and nutritive—that a person can adopt to improve their health and well-being. Self-care involves:</a:t>
            </a:r>
            <a:endParaRPr lang="en-GB" sz="2000" dirty="0">
              <a:solidFill>
                <a:srgbClr val="333333"/>
              </a:solidFill>
              <a:latin typeface="Roboto" panose="020B0604020202020204"/>
            </a:endParaRPr>
          </a:p>
          <a:p>
            <a:pPr marL="342891" indent="-342891" defTabSz="914377">
              <a:spcAft>
                <a:spcPts val="7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333333"/>
                </a:solidFill>
                <a:latin typeface="Roboto" panose="020B0604020202020204"/>
              </a:rPr>
              <a:t>Making healthy lifestyle choices</a:t>
            </a:r>
            <a:endParaRPr lang="en-GB" sz="2000" dirty="0">
              <a:solidFill>
                <a:srgbClr val="333333"/>
              </a:solidFill>
              <a:latin typeface="Roboto" panose="020B0604020202020204"/>
            </a:endParaRPr>
          </a:p>
          <a:p>
            <a:pPr marL="342891" indent="-342891" defTabSz="914377">
              <a:spcAft>
                <a:spcPts val="7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333333"/>
                </a:solidFill>
                <a:latin typeface="Roboto" panose="020B0604020202020204"/>
              </a:rPr>
              <a:t>Avoiding unhealthy lifestyle habits</a:t>
            </a:r>
            <a:endParaRPr lang="en-GB" sz="2000" dirty="0">
              <a:solidFill>
                <a:srgbClr val="333333"/>
              </a:solidFill>
              <a:latin typeface="Roboto" panose="020B0604020202020204"/>
            </a:endParaRPr>
          </a:p>
          <a:p>
            <a:pPr marL="342891" indent="-342891" defTabSz="914377">
              <a:spcAft>
                <a:spcPts val="7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333333"/>
                </a:solidFill>
                <a:latin typeface="Roboto" panose="020B0604020202020204"/>
              </a:rPr>
              <a:t>Making responsible use of prescription and non-prescription medicines</a:t>
            </a:r>
            <a:endParaRPr lang="en-GB" sz="2000" b="1" dirty="0">
              <a:solidFill>
                <a:srgbClr val="333333"/>
              </a:solidFill>
              <a:latin typeface="Roboto" panose="020B0604020202020204"/>
            </a:endParaRPr>
          </a:p>
          <a:p>
            <a:pPr marL="342891" indent="-342891" defTabSz="914377">
              <a:spcAft>
                <a:spcPts val="7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333333"/>
                </a:solidFill>
                <a:latin typeface="Roboto" panose="020B0604020202020204"/>
              </a:rPr>
              <a:t>Self-recognition of symptoms</a:t>
            </a:r>
            <a:endParaRPr lang="en-GB" sz="2000" b="1" dirty="0">
              <a:solidFill>
                <a:srgbClr val="333333"/>
              </a:solidFill>
              <a:latin typeface="Roboto" panose="020B0604020202020204"/>
            </a:endParaRPr>
          </a:p>
          <a:p>
            <a:pPr marL="342891" indent="-342891" defTabSz="914377">
              <a:spcAft>
                <a:spcPts val="7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333333"/>
                </a:solidFill>
                <a:latin typeface="Roboto" panose="020B0604020202020204"/>
              </a:rPr>
              <a:t>Self-monitoring</a:t>
            </a:r>
            <a:endParaRPr lang="en-GB" sz="2000" b="1" dirty="0">
              <a:solidFill>
                <a:srgbClr val="333333"/>
              </a:solidFill>
              <a:latin typeface="Roboto" panose="020B0604020202020204"/>
            </a:endParaRPr>
          </a:p>
          <a:p>
            <a:pPr marL="342891" indent="-342891" defTabSz="914377">
              <a:spcAft>
                <a:spcPts val="7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333333"/>
                </a:solidFill>
                <a:latin typeface="Roboto" panose="020B0604020202020204"/>
              </a:rPr>
              <a:t>Self-management </a:t>
            </a:r>
            <a:endParaRPr lang="en-GB" sz="2000" b="1" dirty="0">
              <a:solidFill>
                <a:srgbClr val="333333"/>
              </a:solidFill>
              <a:latin typeface="Robot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9115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2475D6-8B6D-A74B-BBAD-146E57A6F1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8000" y="818589"/>
            <a:ext cx="11954932" cy="1322599"/>
          </a:xfrm>
          <a:prstGeom prst="rect">
            <a:avLst/>
          </a:prstGeom>
        </p:spPr>
        <p:txBody>
          <a:bodyPr/>
          <a:lstStyle/>
          <a:p>
            <a:pPr marL="152396" indent="0">
              <a:buNone/>
            </a:pPr>
            <a:r>
              <a:rPr lang="en-GB" sz="2000" dirty="0">
                <a:solidFill>
                  <a:srgbClr val="464646"/>
                </a:solidFill>
              </a:rPr>
              <a:t>Self-care provides individuals, families and communities with the ability to manage their health and prevent disease with or without the support of a health-care provider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in a responsible manner</a:t>
            </a:r>
            <a:r>
              <a:rPr lang="en-GB" sz="2000" dirty="0">
                <a:solidFill>
                  <a:srgbClr val="464646"/>
                </a:solidFill>
              </a:rPr>
              <a:t>.</a:t>
            </a:r>
          </a:p>
          <a:p>
            <a:pPr marL="152396" indent="0">
              <a:buNone/>
            </a:pPr>
            <a:endParaRPr lang="en-GB" sz="2000" dirty="0">
              <a:solidFill>
                <a:srgbClr val="46464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DF968F-5351-4B49-9CA4-CAE1FDB5B271}"/>
              </a:ext>
            </a:extLst>
          </p:cNvPr>
          <p:cNvSpPr txBox="1">
            <a:spLocks/>
          </p:cNvSpPr>
          <p:nvPr/>
        </p:nvSpPr>
        <p:spPr>
          <a:xfrm>
            <a:off x="237068" y="139951"/>
            <a:ext cx="11231033" cy="107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67" b="1" dirty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Benefits of Self-Care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32099C3-4FDE-194A-98CD-F928D4A7A543}"/>
              </a:ext>
            </a:extLst>
          </p:cNvPr>
          <p:cNvGrpSpPr/>
          <p:nvPr/>
        </p:nvGrpSpPr>
        <p:grpSpPr>
          <a:xfrm>
            <a:off x="7267072" y="1800530"/>
            <a:ext cx="4570403" cy="681315"/>
            <a:chOff x="0" y="873"/>
            <a:chExt cx="1676258" cy="51098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EA80BCD5-33E5-644B-9114-24BEF9D0498B}"/>
                </a:ext>
              </a:extLst>
            </p:cNvPr>
            <p:cNvSpPr/>
            <p:nvPr/>
          </p:nvSpPr>
          <p:spPr>
            <a:xfrm>
              <a:off x="0" y="873"/>
              <a:ext cx="1651314" cy="5109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xmlns="" id="{F8D4992E-D65C-1349-9E0F-181A1C2624D0}"/>
                </a:ext>
              </a:extLst>
            </p:cNvPr>
            <p:cNvSpPr txBox="1"/>
            <p:nvPr/>
          </p:nvSpPr>
          <p:spPr>
            <a:xfrm>
              <a:off x="24944" y="25817"/>
              <a:ext cx="1651314" cy="461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Healthcare Systems</a:t>
              </a:r>
              <a:endPara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CB25143-3ED1-4D4D-BBCE-70DC1EA006A1}"/>
              </a:ext>
            </a:extLst>
          </p:cNvPr>
          <p:cNvGrpSpPr/>
          <p:nvPr/>
        </p:nvGrpSpPr>
        <p:grpSpPr>
          <a:xfrm>
            <a:off x="616820" y="1800530"/>
            <a:ext cx="3917299" cy="681315"/>
            <a:chOff x="0" y="873"/>
            <a:chExt cx="1676258" cy="51098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6B09FCAB-9EFC-B743-9EA6-F07A444FA5F2}"/>
                </a:ext>
              </a:extLst>
            </p:cNvPr>
            <p:cNvSpPr/>
            <p:nvPr/>
          </p:nvSpPr>
          <p:spPr>
            <a:xfrm>
              <a:off x="0" y="873"/>
              <a:ext cx="1651314" cy="51098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xmlns="" id="{6DE0573F-4613-4449-9E1B-40B23A22DE42}"/>
                </a:ext>
              </a:extLst>
            </p:cNvPr>
            <p:cNvSpPr txBox="1"/>
            <p:nvPr/>
          </p:nvSpPr>
          <p:spPr>
            <a:xfrm>
              <a:off x="24944" y="25817"/>
              <a:ext cx="1651314" cy="461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Individuals</a:t>
              </a:r>
              <a:endParaRPr lang="en-US"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89333FFC-DB3D-664A-BB0D-380AFFFF4146}"/>
              </a:ext>
            </a:extLst>
          </p:cNvPr>
          <p:cNvSpPr txBox="1">
            <a:spLocks/>
          </p:cNvSpPr>
          <p:nvPr/>
        </p:nvSpPr>
        <p:spPr>
          <a:xfrm>
            <a:off x="0" y="2538144"/>
            <a:ext cx="5211104" cy="374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464646"/>
                </a:solidFill>
              </a:rPr>
              <a:t>Greater choice of healthcare options </a:t>
            </a:r>
            <a:r>
              <a:rPr lang="en-GB" sz="2000" dirty="0">
                <a:solidFill>
                  <a:srgbClr val="464646"/>
                </a:solidFill>
              </a:rPr>
              <a:t>and more accessible entries to care (e.g. through pharmacies)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464646"/>
                </a:solidFill>
              </a:rPr>
              <a:t>Greater value for care </a:t>
            </a:r>
            <a:r>
              <a:rPr lang="en-GB" sz="2000" dirty="0">
                <a:solidFill>
                  <a:srgbClr val="464646"/>
                </a:solidFill>
              </a:rPr>
              <a:t>when treating mild ailments and chronic conditions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64646"/>
                </a:solidFill>
              </a:rPr>
              <a:t>Can </a:t>
            </a:r>
            <a:r>
              <a:rPr lang="en-GB" sz="2000" b="1" dirty="0">
                <a:solidFill>
                  <a:srgbClr val="464646"/>
                </a:solidFill>
              </a:rPr>
              <a:t>lead to long-term better health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464646"/>
                </a:solidFill>
              </a:rPr>
              <a:t>Education</a:t>
            </a:r>
            <a:r>
              <a:rPr lang="en-GB" sz="2000" dirty="0">
                <a:solidFill>
                  <a:srgbClr val="464646"/>
                </a:solidFill>
              </a:rPr>
              <a:t> and </a:t>
            </a:r>
            <a:r>
              <a:rPr lang="en-GB" sz="2000" b="1" dirty="0">
                <a:solidFill>
                  <a:srgbClr val="464646"/>
                </a:solidFill>
              </a:rPr>
              <a:t>informed choices </a:t>
            </a:r>
            <a:r>
              <a:rPr lang="en-GB" sz="2000" dirty="0">
                <a:solidFill>
                  <a:srgbClr val="464646"/>
                </a:solidFill>
              </a:rPr>
              <a:t>based on evidence provided by </a:t>
            </a:r>
            <a:r>
              <a:rPr lang="en-GB" sz="2000" b="1" dirty="0">
                <a:solidFill>
                  <a:srgbClr val="464646"/>
                </a:solidFill>
              </a:rPr>
              <a:t>digital tools </a:t>
            </a:r>
            <a:r>
              <a:rPr lang="en-GB" sz="2000" dirty="0">
                <a:solidFill>
                  <a:srgbClr val="464646"/>
                </a:solidFill>
              </a:rPr>
              <a:t>and </a:t>
            </a:r>
            <a:r>
              <a:rPr lang="en-GB" sz="2000" b="1" dirty="0">
                <a:solidFill>
                  <a:srgbClr val="464646"/>
                </a:solidFill>
              </a:rPr>
              <a:t>pharmacists/nurses </a:t>
            </a:r>
          </a:p>
          <a:p>
            <a:pPr marL="114300" indent="0">
              <a:buNone/>
            </a:pPr>
            <a:endParaRPr lang="en-GB" sz="2000" dirty="0">
              <a:solidFill>
                <a:srgbClr val="464646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477EA6AF-6837-4F42-A764-F5E70EFCC7E4}"/>
              </a:ext>
            </a:extLst>
          </p:cNvPr>
          <p:cNvSpPr txBox="1">
            <a:spLocks/>
          </p:cNvSpPr>
          <p:nvPr/>
        </p:nvSpPr>
        <p:spPr>
          <a:xfrm>
            <a:off x="7116125" y="2777300"/>
            <a:ext cx="4872299" cy="301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464646"/>
                </a:solidFill>
              </a:rPr>
              <a:t>Eases the burden on healthcare systems </a:t>
            </a:r>
            <a:r>
              <a:rPr lang="en-GB" sz="2000" dirty="0">
                <a:solidFill>
                  <a:srgbClr val="464646"/>
                </a:solidFill>
              </a:rPr>
              <a:t>and professional medical personnel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464646"/>
                </a:solidFill>
              </a:rPr>
              <a:t>Increased freedom for innovation </a:t>
            </a:r>
            <a:r>
              <a:rPr lang="en-GB" sz="2000" dirty="0">
                <a:solidFill>
                  <a:srgbClr val="464646"/>
                </a:solidFill>
              </a:rPr>
              <a:t>in healthcare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64646"/>
                </a:solidFill>
              </a:rPr>
              <a:t>Improved </a:t>
            </a:r>
            <a:r>
              <a:rPr lang="en-GB" sz="2000" b="1" dirty="0">
                <a:solidFill>
                  <a:srgbClr val="464646"/>
                </a:solidFill>
              </a:rPr>
              <a:t>progress toward universal health coverage</a:t>
            </a:r>
          </a:p>
        </p:txBody>
      </p:sp>
    </p:spTree>
    <p:extLst>
      <p:ext uri="{BB962C8B-B14F-4D97-AF65-F5344CB8AC3E}">
        <p14:creationId xmlns:p14="http://schemas.microsoft.com/office/powerpoint/2010/main" val="77830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D13C4FE-EA29-416D-A626-E4A7D54BD0D0}"/>
              </a:ext>
            </a:extLst>
          </p:cNvPr>
          <p:cNvSpPr txBox="1">
            <a:spLocks/>
          </p:cNvSpPr>
          <p:nvPr/>
        </p:nvSpPr>
        <p:spPr>
          <a:xfrm>
            <a:off x="-4078" y="51300"/>
            <a:ext cx="11231033" cy="107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3267" b="1" i="0" u="none" strike="noStrike" kern="1200" cap="none" spc="0" normalizeH="0" baseline="0" noProof="0" dirty="0">
                <a:ln>
                  <a:noFill/>
                </a:ln>
                <a:solidFill>
                  <a:srgbClr val="33A792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Future of Self-Care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C5625B-525C-43E3-A123-442955FF08A2}"/>
              </a:ext>
            </a:extLst>
          </p:cNvPr>
          <p:cNvSpPr txBox="1"/>
          <p:nvPr/>
        </p:nvSpPr>
        <p:spPr>
          <a:xfrm>
            <a:off x="688395" y="6307511"/>
            <a:ext cx="11051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Global knowledge transfer for Better Global Health  supported by international coordination and solidarity</a:t>
            </a:r>
            <a:endParaRPr lang="en-GB" i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E77C2ED6-9D1D-4755-84D7-25725FF6A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394224"/>
              </p:ext>
            </p:extLst>
          </p:nvPr>
        </p:nvGraphicFramePr>
        <p:xfrm>
          <a:off x="240241" y="927616"/>
          <a:ext cx="11711518" cy="500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37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DF968F-5351-4B49-9CA4-CAE1FDB5B271}"/>
              </a:ext>
            </a:extLst>
          </p:cNvPr>
          <p:cNvSpPr txBox="1">
            <a:spLocks/>
          </p:cNvSpPr>
          <p:nvPr/>
        </p:nvSpPr>
        <p:spPr>
          <a:xfrm>
            <a:off x="212284" y="54121"/>
            <a:ext cx="11231033" cy="107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3267" b="1" i="0" u="none" strike="noStrike" kern="1200" cap="none" spc="0" normalizeH="0" baseline="0" noProof="0" dirty="0">
                <a:ln>
                  <a:noFill/>
                </a:ln>
                <a:solidFill>
                  <a:srgbClr val="33A792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  <a:sym typeface="Arial"/>
              </a:rPr>
              <a:t>Future of Self-Care in Africa  </a:t>
            </a: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xmlns="" id="{BFEC0B1B-5D16-4D5E-9053-36B70EF99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408443"/>
              </p:ext>
            </p:extLst>
          </p:nvPr>
        </p:nvGraphicFramePr>
        <p:xfrm>
          <a:off x="926580" y="1240284"/>
          <a:ext cx="6110014" cy="82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xmlns="" id="{F83BA70B-3B97-434A-994B-CD4AB880E7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851574"/>
              </p:ext>
            </p:extLst>
          </p:nvPr>
        </p:nvGraphicFramePr>
        <p:xfrm>
          <a:off x="748683" y="1129388"/>
          <a:ext cx="10833717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2533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9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71B680EE-9E0A-4233-B542-5BBBE8355A8D}"/>
              </a:ext>
            </a:extLst>
          </p:cNvPr>
          <p:cNvSpPr txBox="1">
            <a:spLocks/>
          </p:cNvSpPr>
          <p:nvPr/>
        </p:nvSpPr>
        <p:spPr>
          <a:xfrm>
            <a:off x="461638" y="181494"/>
            <a:ext cx="10813915" cy="996940"/>
          </a:xfrm>
          <a:prstGeom prst="rect">
            <a:avLst/>
          </a:prstGeom>
        </p:spPr>
        <p:txBody>
          <a:bodyPr/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67" b="1" i="0" u="none" strike="noStrike" kern="1200" cap="none" spc="0" normalizeH="0" baseline="0" noProof="0" dirty="0">
                <a:ln>
                  <a:noFill/>
                </a:ln>
                <a:solidFill>
                  <a:srgbClr val="32A89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Pharmacists in prominent role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4CBBBC-B2E4-4EB1-8D34-84A94A89F57A}"/>
              </a:ext>
            </a:extLst>
          </p:cNvPr>
          <p:cNvSpPr/>
          <p:nvPr/>
        </p:nvSpPr>
        <p:spPr>
          <a:xfrm>
            <a:off x="570687" y="1653371"/>
            <a:ext cx="10379415" cy="106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342891" marR="0" lvl="0" indent="-342891" algn="l" defTabSz="914104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468F87-4435-4D54-BFFB-A0613602D392}"/>
              </a:ext>
            </a:extLst>
          </p:cNvPr>
          <p:cNvSpPr/>
          <p:nvPr/>
        </p:nvSpPr>
        <p:spPr>
          <a:xfrm>
            <a:off x="5283582" y="6606367"/>
            <a:ext cx="11141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-Light"/>
              </a:rPr>
              <a:t>2 – Adapted from Narasimhan M,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-Light"/>
              </a:rPr>
              <a:t>Allotey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-Light"/>
              </a:rPr>
              <a:t> P, Hardon A : Self care interventions to advance health and wellbeing: a conceptual framework to inform normative guidance.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-Light"/>
              </a:rPr>
              <a:t>Bmj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-Light"/>
              </a:rPr>
              <a:t> 2019;365 l688  </a:t>
            </a:r>
            <a:b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-Light"/>
              </a:rPr>
            </a:b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-Light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xmlns="" id="{68CB98E7-E926-4FD1-B11F-38406B252B78}"/>
              </a:ext>
            </a:extLst>
          </p:cNvPr>
          <p:cNvSpPr/>
          <p:nvPr/>
        </p:nvSpPr>
        <p:spPr>
          <a:xfrm>
            <a:off x="532943" y="985734"/>
            <a:ext cx="5984402" cy="682002"/>
          </a:xfrm>
          <a:custGeom>
            <a:avLst/>
            <a:gdLst>
              <a:gd name="connsiteX0" fmla="*/ 0 w 5406527"/>
              <a:gd name="connsiteY0" fmla="*/ 0 h 1106458"/>
              <a:gd name="connsiteX1" fmla="*/ 4853298 w 5406527"/>
              <a:gd name="connsiteY1" fmla="*/ 0 h 1106458"/>
              <a:gd name="connsiteX2" fmla="*/ 5406527 w 5406527"/>
              <a:gd name="connsiteY2" fmla="*/ 553229 h 1106458"/>
              <a:gd name="connsiteX3" fmla="*/ 4853298 w 5406527"/>
              <a:gd name="connsiteY3" fmla="*/ 1106458 h 1106458"/>
              <a:gd name="connsiteX4" fmla="*/ 0 w 5406527"/>
              <a:gd name="connsiteY4" fmla="*/ 1106458 h 1106458"/>
              <a:gd name="connsiteX5" fmla="*/ 0 w 5406527"/>
              <a:gd name="connsiteY5" fmla="*/ 0 h 110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6527" h="1106458">
                <a:moveTo>
                  <a:pt x="5406527" y="1106457"/>
                </a:moveTo>
                <a:lnTo>
                  <a:pt x="553229" y="1106457"/>
                </a:lnTo>
                <a:lnTo>
                  <a:pt x="0" y="553229"/>
                </a:lnTo>
                <a:lnTo>
                  <a:pt x="553229" y="1"/>
                </a:lnTo>
                <a:lnTo>
                  <a:pt x="5406527" y="1"/>
                </a:lnTo>
                <a:lnTo>
                  <a:pt x="5406527" y="1106457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375" tIns="269241" rIns="502581" bIns="269241" numCol="1" spcCol="1270" anchor="ctr" anchorCtr="0">
            <a:noAutofit/>
          </a:bodyPr>
          <a:lstStyle/>
          <a:p>
            <a:pPr algn="ctr" defTabSz="609585">
              <a:defRPr/>
            </a:pPr>
            <a:r>
              <a:rPr lang="en-US" sz="2467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Pharmacists</a:t>
            </a:r>
            <a:endParaRPr lang="en-US" sz="2467" kern="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9E10DE1-B17A-47AB-98DD-E58C4395E6D3}"/>
              </a:ext>
            </a:extLst>
          </p:cNvPr>
          <p:cNvSpPr txBox="1">
            <a:spLocks/>
          </p:cNvSpPr>
          <p:nvPr/>
        </p:nvSpPr>
        <p:spPr>
          <a:xfrm>
            <a:off x="263773" y="1756638"/>
            <a:ext cx="6253572" cy="393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rgbClr val="464646"/>
                </a:solidFill>
              </a:rPr>
              <a:t>Typically a </a:t>
            </a:r>
            <a:r>
              <a:rPr lang="en-GB" sz="1867" b="1" dirty="0">
                <a:solidFill>
                  <a:srgbClr val="464646"/>
                </a:solidFill>
              </a:rPr>
              <a:t>patient’s first point of contact with the healthcare system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67" b="1" dirty="0">
                <a:solidFill>
                  <a:srgbClr val="464646"/>
                </a:solidFill>
              </a:rPr>
              <a:t>Review </a:t>
            </a:r>
            <a:r>
              <a:rPr lang="en-GB" sz="1867" b="1" dirty="0">
                <a:solidFill>
                  <a:srgbClr val="464646"/>
                </a:solidFill>
                <a:sym typeface="Wingdings" panose="05000000000000000000" pitchFamily="2" charset="2"/>
              </a:rPr>
              <a:t> Prescribe  Dispense  Administer </a:t>
            </a:r>
            <a:r>
              <a:rPr lang="en-GB" sz="1867" b="1" dirty="0">
                <a:solidFill>
                  <a:srgbClr val="464646"/>
                </a:solidFill>
              </a:rPr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rgbClr val="464646"/>
                </a:solidFill>
              </a:rPr>
              <a:t>Capable of </a:t>
            </a:r>
            <a:r>
              <a:rPr lang="en-GB" sz="1867" b="1" dirty="0">
                <a:solidFill>
                  <a:srgbClr val="464646"/>
                </a:solidFill>
              </a:rPr>
              <a:t>modifying prescriptions and dispense alternative medicines </a:t>
            </a:r>
            <a:r>
              <a:rPr lang="en-GB" sz="1867" dirty="0">
                <a:solidFill>
                  <a:srgbClr val="464646"/>
                </a:solidFill>
              </a:rPr>
              <a:t>without consulting a doctor to </a:t>
            </a:r>
            <a:r>
              <a:rPr lang="en-GB" sz="1867" b="1" dirty="0">
                <a:solidFill>
                  <a:srgbClr val="464646"/>
                </a:solidFill>
              </a:rPr>
              <a:t>ensure the continuity of treatment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rgbClr val="464646"/>
                </a:solidFill>
              </a:rPr>
              <a:t>Evolving roles include </a:t>
            </a:r>
            <a:r>
              <a:rPr lang="en-GB" sz="1867" b="1" dirty="0">
                <a:solidFill>
                  <a:srgbClr val="464646"/>
                </a:solidFill>
              </a:rPr>
              <a:t>educating patients </a:t>
            </a:r>
            <a:r>
              <a:rPr lang="en-GB" sz="1867" dirty="0">
                <a:solidFill>
                  <a:srgbClr val="464646"/>
                </a:solidFill>
              </a:rPr>
              <a:t>and providing </a:t>
            </a:r>
            <a:r>
              <a:rPr lang="en-GB" sz="1867" b="1" dirty="0">
                <a:solidFill>
                  <a:srgbClr val="464646"/>
                </a:solidFill>
              </a:rPr>
              <a:t>primary care </a:t>
            </a:r>
            <a:r>
              <a:rPr lang="en-GB" sz="1867" dirty="0">
                <a:solidFill>
                  <a:srgbClr val="464646"/>
                </a:solidFill>
              </a:rPr>
              <a:t>to patients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rgbClr val="464646"/>
                </a:solidFill>
              </a:rPr>
              <a:t>Offer </a:t>
            </a:r>
            <a:r>
              <a:rPr lang="en-GB" sz="1867" b="1" dirty="0">
                <a:solidFill>
                  <a:srgbClr val="464646"/>
                </a:solidFill>
              </a:rPr>
              <a:t>drive-through services, telemedicine and medication deliveries </a:t>
            </a:r>
            <a:r>
              <a:rPr lang="en-GB" sz="1867" dirty="0">
                <a:solidFill>
                  <a:srgbClr val="464646"/>
                </a:solidFill>
              </a:rPr>
              <a:t>to ensure the continuation of patient treatment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srgbClr val="464646"/>
                </a:solidFill>
              </a:rPr>
              <a:t>Stock </a:t>
            </a:r>
            <a:r>
              <a:rPr lang="en-GB" sz="1867" b="1" dirty="0">
                <a:solidFill>
                  <a:srgbClr val="464646"/>
                </a:solidFill>
              </a:rPr>
              <a:t>appropriate products </a:t>
            </a:r>
            <a:r>
              <a:rPr lang="en-GB" sz="1867" dirty="0">
                <a:solidFill>
                  <a:srgbClr val="464646"/>
                </a:solidFill>
              </a:rPr>
              <a:t>and promote </a:t>
            </a:r>
            <a:r>
              <a:rPr lang="en-GB" sz="1867" b="1" dirty="0">
                <a:solidFill>
                  <a:srgbClr val="464646"/>
                </a:solidFill>
              </a:rPr>
              <a:t>disease prevention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67" b="1" dirty="0">
              <a:solidFill>
                <a:srgbClr val="464646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B5E3C51-FDD8-4198-85CE-CEC4D01B49C8}"/>
              </a:ext>
            </a:extLst>
          </p:cNvPr>
          <p:cNvSpPr/>
          <p:nvPr/>
        </p:nvSpPr>
        <p:spPr>
          <a:xfrm>
            <a:off x="327112" y="815864"/>
            <a:ext cx="893457" cy="89345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400"/>
          </a:p>
        </p:txBody>
      </p:sp>
      <p:pic>
        <p:nvPicPr>
          <p:cNvPr id="11" name="Graphic 10" descr="Medical">
            <a:extLst>
              <a:ext uri="{FF2B5EF4-FFF2-40B4-BE49-F238E27FC236}">
                <a16:creationId xmlns:a16="http://schemas.microsoft.com/office/drawing/2014/main" xmlns="" id="{B032FE81-86D9-4FDF-A301-E4F3E7E93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7112" y="815864"/>
            <a:ext cx="893461" cy="893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9504A96-5157-4E93-AA76-F5F527990E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297"/>
          <a:stretch/>
        </p:blipFill>
        <p:spPr>
          <a:xfrm>
            <a:off x="6728671" y="985734"/>
            <a:ext cx="5008520" cy="4782823"/>
          </a:xfrm>
          <a:prstGeom prst="rect">
            <a:avLst/>
          </a:prstGeom>
          <a:effectLst/>
        </p:spPr>
      </p:pic>
      <p:sp>
        <p:nvSpPr>
          <p:cNvPr id="19" name="Freeform 25">
            <a:extLst>
              <a:ext uri="{FF2B5EF4-FFF2-40B4-BE49-F238E27FC236}">
                <a16:creationId xmlns:a16="http://schemas.microsoft.com/office/drawing/2014/main" xmlns="" id="{6BE256D8-DEA2-4B83-B25A-9368DB959043}"/>
              </a:ext>
            </a:extLst>
          </p:cNvPr>
          <p:cNvSpPr/>
          <p:nvPr/>
        </p:nvSpPr>
        <p:spPr>
          <a:xfrm>
            <a:off x="6717109" y="5689599"/>
            <a:ext cx="4660808" cy="651265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375" tIns="269241" rIns="502581" bIns="269241" numCol="1" spcCol="1270" anchor="ctr" anchorCtr="0">
            <a:noAutofit/>
          </a:bodyPr>
          <a:lstStyle/>
          <a:p>
            <a:pPr defTabSz="609585">
              <a:defRPr/>
            </a:pPr>
            <a:r>
              <a:rPr lang="en-US" sz="1600" i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Self-care conceptual Framework</a:t>
            </a:r>
            <a:r>
              <a:rPr lang="en-US" sz="1600" i="1" baseline="300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2</a:t>
            </a:r>
            <a:endParaRPr lang="en-US" sz="1600" i="1" kern="0" baseline="30000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CD589EA-5B4A-406B-B096-3EEB9B500C27}"/>
              </a:ext>
            </a:extLst>
          </p:cNvPr>
          <p:cNvSpPr/>
          <p:nvPr/>
        </p:nvSpPr>
        <p:spPr>
          <a:xfrm>
            <a:off x="9998142" y="3188682"/>
            <a:ext cx="681911" cy="390057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124E975-2156-457C-A2E8-25A0F595D1DE}"/>
              </a:ext>
            </a:extLst>
          </p:cNvPr>
          <p:cNvSpPr txBox="1"/>
          <p:nvPr/>
        </p:nvSpPr>
        <p:spPr>
          <a:xfrm>
            <a:off x="-119965" y="6156198"/>
            <a:ext cx="9076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FIP – GSCF Joint Statement of Policy on Responsible and Effective Self-care</a:t>
            </a:r>
            <a:endParaRPr lang="en-GB" dirty="0"/>
          </a:p>
        </p:txBody>
      </p:sp>
      <p:pic>
        <p:nvPicPr>
          <p:cNvPr id="8" name="Graphic 7" descr="Information with solid fill">
            <a:extLst>
              <a:ext uri="{FF2B5EF4-FFF2-40B4-BE49-F238E27FC236}">
                <a16:creationId xmlns:a16="http://schemas.microsoft.com/office/drawing/2014/main" xmlns="" id="{FDD20F46-5E74-4EE9-8956-8736749613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53192" y="6089886"/>
            <a:ext cx="561966" cy="56196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5762BDC-E904-4C34-BEE8-C8DD32FC2A5A}"/>
              </a:ext>
            </a:extLst>
          </p:cNvPr>
          <p:cNvSpPr/>
          <p:nvPr/>
        </p:nvSpPr>
        <p:spPr>
          <a:xfrm>
            <a:off x="773840" y="6140379"/>
            <a:ext cx="7672388" cy="4501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6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513CD-533A-45B2-BEC7-99D49B22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07" y="210272"/>
            <a:ext cx="11521987" cy="553870"/>
          </a:xfrm>
        </p:spPr>
        <p:txBody>
          <a:bodyPr/>
          <a:lstStyle/>
          <a:p>
            <a:r>
              <a:rPr lang="en-US" dirty="0"/>
              <a:t>Digital solutions as self-care enablers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EE8567-6127-4B3E-9091-A26F532296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969" y="2043149"/>
            <a:ext cx="3924281" cy="3913151"/>
          </a:xfrm>
        </p:spPr>
        <p:txBody>
          <a:bodyPr/>
          <a:lstStyle/>
          <a:p>
            <a:pPr marL="342900" indent="-342900">
              <a:buClr>
                <a:srgbClr val="3CAB97"/>
              </a:buClr>
              <a:buSzPct val="98000"/>
              <a:buFont typeface="Arial" panose="020B0604020202020204" pitchFamily="34" charset="0"/>
              <a:buChar char="•"/>
            </a:pPr>
            <a:r>
              <a:rPr lang="en-GB" dirty="0"/>
              <a:t>Global trend – increased interest in self-care</a:t>
            </a:r>
          </a:p>
          <a:p>
            <a:pPr marL="342900" indent="-342900">
              <a:buClr>
                <a:srgbClr val="3CAB97"/>
              </a:buClr>
              <a:buSzPct val="98000"/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Clr>
                <a:srgbClr val="3CAB97"/>
              </a:buClr>
              <a:buSzPct val="98000"/>
              <a:buFont typeface="Arial" panose="020B0604020202020204" pitchFamily="34" charset="0"/>
              <a:buChar char="•"/>
            </a:pPr>
            <a:r>
              <a:rPr lang="en-GB" dirty="0"/>
              <a:t>WHO and AU strategy </a:t>
            </a:r>
          </a:p>
          <a:p>
            <a:pPr marL="342900" indent="-342900">
              <a:buClr>
                <a:srgbClr val="3CAB97"/>
              </a:buClr>
              <a:buSzPct val="98000"/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Clr>
                <a:srgbClr val="3CAB97"/>
              </a:buClr>
              <a:buSzPct val="98000"/>
              <a:buFont typeface="Arial" panose="020B0604020202020204" pitchFamily="34" charset="0"/>
              <a:buChar char="•"/>
            </a:pPr>
            <a:r>
              <a:rPr lang="en-GB" dirty="0"/>
              <a:t>Digital transformation – key strategic pillar of AU </a:t>
            </a:r>
          </a:p>
          <a:p>
            <a:pPr marL="342900" indent="-342900">
              <a:buClr>
                <a:srgbClr val="3CAB97"/>
              </a:buClr>
              <a:buSzPct val="98000"/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Clr>
                <a:srgbClr val="3CAB97"/>
              </a:buClr>
              <a:buSzPct val="98000"/>
              <a:buFont typeface="Arial" panose="020B0604020202020204" pitchFamily="34" charset="0"/>
              <a:buChar char="•"/>
            </a:pPr>
            <a:r>
              <a:rPr lang="en-GB" dirty="0"/>
              <a:t>Limited legacy challenges </a:t>
            </a:r>
          </a:p>
          <a:p>
            <a:pPr>
              <a:buClr>
                <a:srgbClr val="3CAB97"/>
              </a:buClr>
              <a:buSzPct val="98000"/>
            </a:pPr>
            <a:endParaRPr lang="en-GB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266CB038-A530-44ED-8FAD-F8FF704C6687}"/>
              </a:ext>
            </a:extLst>
          </p:cNvPr>
          <p:cNvSpPr/>
          <p:nvPr/>
        </p:nvSpPr>
        <p:spPr>
          <a:xfrm>
            <a:off x="4841122" y="2473681"/>
            <a:ext cx="2757446" cy="2349267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b="1" dirty="0"/>
              <a:t>Increasing access</a:t>
            </a:r>
            <a:endParaRPr lang="en-GB" sz="2400" b="1" dirty="0">
              <a:cs typeface="Arial"/>
            </a:endParaRPr>
          </a:p>
          <a:p>
            <a:pPr algn="ctr"/>
            <a:endParaRPr lang="en-GB" dirty="0">
              <a:cs typeface="Arial"/>
            </a:endParaRP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cs typeface="Arial"/>
              </a:rPr>
              <a:t>eCommerce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cs typeface="Arial"/>
              </a:rPr>
              <a:t>end to end Supply Chain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xmlns="" id="{01150045-9454-4F2B-8EB2-8A3064EFD8CB}"/>
              </a:ext>
            </a:extLst>
          </p:cNvPr>
          <p:cNvSpPr/>
          <p:nvPr/>
        </p:nvSpPr>
        <p:spPr>
          <a:xfrm>
            <a:off x="7055683" y="1223526"/>
            <a:ext cx="2757446" cy="2337642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1200"/>
              </a:spcAft>
            </a:pPr>
            <a:r>
              <a:rPr lang="en-GB" sz="2400" b="1" dirty="0"/>
              <a:t>Managing Health</a:t>
            </a:r>
            <a:endParaRPr lang="en-GB" sz="2400" b="1" dirty="0">
              <a:cs typeface="Arial"/>
            </a:endParaRP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cs typeface="Arial"/>
              </a:rPr>
              <a:t>Mobile Health</a:t>
            </a:r>
          </a:p>
          <a:p>
            <a:pPr marL="285750" indent="-285750" algn="ctr">
              <a:buFont typeface="Arial"/>
              <a:buChar char="•"/>
            </a:pPr>
            <a:r>
              <a:rPr lang="en-GB" dirty="0">
                <a:cs typeface="Arial"/>
              </a:rPr>
              <a:t>Remote monitoring apps</a:t>
            </a:r>
          </a:p>
          <a:p>
            <a:pPr algn="ctr"/>
            <a:endParaRPr lang="en-GB" dirty="0">
              <a:cs typeface="Arial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EB30315B-A7F4-4498-9844-0A37472E6C15}"/>
              </a:ext>
            </a:extLst>
          </p:cNvPr>
          <p:cNvSpPr/>
          <p:nvPr/>
        </p:nvSpPr>
        <p:spPr>
          <a:xfrm>
            <a:off x="7055683" y="3700025"/>
            <a:ext cx="2757446" cy="2256275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en-GB" sz="2400" b="1">
                <a:cs typeface="Arial"/>
              </a:rPr>
              <a:t>Enabling Communication</a:t>
            </a:r>
          </a:p>
          <a:p>
            <a:pPr algn="ctr"/>
            <a:r>
              <a:rPr lang="en-GB">
                <a:cs typeface="Arial"/>
              </a:rPr>
              <a:t>Fast information tools e.g. during pandemic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FBBA35D9-5F0C-4E89-B454-91959D8BE216}"/>
              </a:ext>
            </a:extLst>
          </p:cNvPr>
          <p:cNvSpPr/>
          <p:nvPr/>
        </p:nvSpPr>
        <p:spPr>
          <a:xfrm>
            <a:off x="9282154" y="2461774"/>
            <a:ext cx="2757446" cy="226789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b="1"/>
              <a:t>Assisting Consumer Education</a:t>
            </a:r>
            <a:endParaRPr lang="en-GB" sz="2400" b="1">
              <a:cs typeface="Arial"/>
            </a:endParaRPr>
          </a:p>
          <a:p>
            <a:pPr algn="ctr"/>
            <a:endParaRPr lang="en-GB">
              <a:cs typeface="Arial"/>
            </a:endParaRPr>
          </a:p>
          <a:p>
            <a:pPr marL="285750" indent="-285750" algn="ctr">
              <a:buFont typeface="Arial"/>
              <a:buChar char="•"/>
            </a:pPr>
            <a:r>
              <a:rPr lang="en-GB">
                <a:cs typeface="Arial"/>
              </a:rPr>
              <a:t>Health Literacy apps</a:t>
            </a:r>
          </a:p>
          <a:p>
            <a:pPr marL="285750" indent="-285750" algn="ctr">
              <a:buFont typeface="Arial"/>
              <a:buChar char="•"/>
            </a:pPr>
            <a:r>
              <a:rPr lang="en-GB">
                <a:cs typeface="Arial"/>
              </a:rPr>
              <a:t>eLeaflet</a:t>
            </a:r>
          </a:p>
        </p:txBody>
      </p:sp>
    </p:spTree>
    <p:extLst>
      <p:ext uri="{BB962C8B-B14F-4D97-AF65-F5344CB8AC3E}">
        <p14:creationId xmlns:p14="http://schemas.microsoft.com/office/powerpoint/2010/main" val="233810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AFC92C8F-1713-4A97-AD55-8C540B2CB3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8"/>
          <a:stretch/>
        </p:blipFill>
        <p:spPr>
          <a:xfrm>
            <a:off x="7461351" y="1961002"/>
            <a:ext cx="4725478" cy="3446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86F6A-9F9F-438F-A05B-8DC1B31B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06" y="240221"/>
            <a:ext cx="11521987" cy="553870"/>
          </a:xfrm>
        </p:spPr>
        <p:txBody>
          <a:bodyPr/>
          <a:lstStyle/>
          <a:p>
            <a:r>
              <a:rPr lang="en-GB" dirty="0"/>
              <a:t>Role of digital technologies during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CAEAEC-D5A7-4FC8-B1B0-965E30279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06" y="1650685"/>
            <a:ext cx="7497263" cy="3079764"/>
          </a:xfrm>
        </p:spPr>
        <p:txBody>
          <a:bodyPr>
            <a:normAutofit/>
          </a:bodyPr>
          <a:lstStyle/>
          <a:p>
            <a:r>
              <a:rPr lang="en-US" sz="1800"/>
              <a:t>Pandemic convinced governments and societies to turn towards digital technologies to assist in combating the growing crisis</a:t>
            </a:r>
          </a:p>
          <a:p>
            <a:r>
              <a:rPr lang="en-US" sz="1800"/>
              <a:t>Increasingly requiring governments to use digital communications to channel reliable  COVID-19 information</a:t>
            </a:r>
          </a:p>
          <a:p>
            <a:r>
              <a:rPr lang="en-US" sz="1800"/>
              <a:t>Africa </a:t>
            </a:r>
            <a:r>
              <a:rPr lang="en-ZA" sz="1800"/>
              <a:t>has leveraged digital solutions in generating low-cost COVID-19 testing kits, 3D-printed ventilators and critical self-care messages to solve problems around access to healthcare. </a:t>
            </a:r>
          </a:p>
          <a:p>
            <a:endParaRPr lang="en-GB" sz="1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8C3CF5-6CB9-4AC5-905B-8E77D9931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007" y="1166571"/>
            <a:ext cx="11521987" cy="317427"/>
          </a:xfrm>
        </p:spPr>
        <p:txBody>
          <a:bodyPr/>
          <a:lstStyle/>
          <a:p>
            <a:r>
              <a:rPr lang="en-GB"/>
              <a:t>Acceleration of use of digital technologies for information purposes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340A70-E966-44F9-B358-99354B853634}"/>
              </a:ext>
            </a:extLst>
          </p:cNvPr>
          <p:cNvSpPr/>
          <p:nvPr/>
        </p:nvSpPr>
        <p:spPr>
          <a:xfrm>
            <a:off x="1143499" y="4670918"/>
            <a:ext cx="6216067" cy="19468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review of the national portals of the 193 United Nations Member States demonstrated that by 8 April 2020, approximately 86% (167 countries) have included information and guidance about COVID-19 on their respective digital portals.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https://www.un.org/fr/desa/digital-technologies-critical-facing-covid-19-pandemic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FBE332A8-4D41-4A20-9075-936F077730E3}"/>
              </a:ext>
            </a:extLst>
          </p:cNvPr>
          <p:cNvSpPr>
            <a:spLocks noChangeAspect="1"/>
          </p:cNvSpPr>
          <p:nvPr/>
        </p:nvSpPr>
        <p:spPr>
          <a:xfrm>
            <a:off x="10907825" y="310029"/>
            <a:ext cx="1112317" cy="945000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Enabling 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352858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SCF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BC2AA"/>
      </a:accent1>
      <a:accent2>
        <a:srgbClr val="44E0C4"/>
      </a:accent2>
      <a:accent3>
        <a:srgbClr val="4CF9DA"/>
      </a:accent3>
      <a:accent4>
        <a:srgbClr val="33A792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 + Blue">
  <a:themeElements>
    <a:clrScheme name="PAGB">
      <a:dk1>
        <a:srgbClr val="005FAA"/>
      </a:dk1>
      <a:lt1>
        <a:srgbClr val="FFFFFF"/>
      </a:lt1>
      <a:dk2>
        <a:srgbClr val="424242"/>
      </a:dk2>
      <a:lt2>
        <a:srgbClr val="FFFFFF"/>
      </a:lt2>
      <a:accent1>
        <a:srgbClr val="00B1B0"/>
      </a:accent1>
      <a:accent2>
        <a:srgbClr val="54B948"/>
      </a:accent2>
      <a:accent3>
        <a:srgbClr val="E50E63"/>
      </a:accent3>
      <a:accent4>
        <a:srgbClr val="F58326"/>
      </a:accent4>
      <a:accent5>
        <a:srgbClr val="E1DD00"/>
      </a:accent5>
      <a:accent6>
        <a:srgbClr val="005FAA"/>
      </a:accent6>
      <a:hlink>
        <a:srgbClr val="005FAA"/>
      </a:hlink>
      <a:folHlink>
        <a:srgbClr val="00B1B0"/>
      </a:folHlink>
    </a:clrScheme>
    <a:fontScheme name="PAGB">
      <a:majorFont>
        <a:latin typeface="Gilroy Semi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D522CCB-67E4-42CB-8817-8DE8EB7AB8E3}" vid="{1BDCF9F1-F7F9-4145-92E9-167754B2D6AF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GSCF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BC2AA"/>
      </a:accent1>
      <a:accent2>
        <a:srgbClr val="44E0C4"/>
      </a:accent2>
      <a:accent3>
        <a:srgbClr val="4CF9DA"/>
      </a:accent3>
      <a:accent4>
        <a:srgbClr val="33A792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GSCF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BC2AA"/>
      </a:accent1>
      <a:accent2>
        <a:srgbClr val="44E0C4"/>
      </a:accent2>
      <a:accent3>
        <a:srgbClr val="4CF9DA"/>
      </a:accent3>
      <a:accent4>
        <a:srgbClr val="33A792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E1E10504A444A9B4ADCD405AE83DE" ma:contentTypeVersion="13" ma:contentTypeDescription="Create a new document." ma:contentTypeScope="" ma:versionID="e0939a2359d2e47e048e3e14eb379e1e">
  <xsd:schema xmlns:xsd="http://www.w3.org/2001/XMLSchema" xmlns:xs="http://www.w3.org/2001/XMLSchema" xmlns:p="http://schemas.microsoft.com/office/2006/metadata/properties" xmlns:ns2="7d3e55f2-46fa-464c-8b6e-94d16d0f9e9b" xmlns:ns3="176a44d3-5b0f-45e8-8467-5bbe34702771" targetNamespace="http://schemas.microsoft.com/office/2006/metadata/properties" ma:root="true" ma:fieldsID="9a7ba2beb62f951e87f9b93f64203d0a" ns2:_="" ns3:_="">
    <xsd:import namespace="7d3e55f2-46fa-464c-8b6e-94d16d0f9e9b"/>
    <xsd:import namespace="176a44d3-5b0f-45e8-8467-5bbe347027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e55f2-46fa-464c-8b6e-94d16d0f9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a44d3-5b0f-45e8-8467-5bbe3470277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76a44d3-5b0f-45e8-8467-5bbe34702771">
      <UserInfo>
        <DisplayName>Padma Kamath</DisplayName>
        <AccountId>69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389FB-260D-4165-AAAD-0CBFD0CFE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3e55f2-46fa-464c-8b6e-94d16d0f9e9b"/>
    <ds:schemaRef ds:uri="176a44d3-5b0f-45e8-8467-5bbe347027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5208B8-A46D-4654-B7AD-A03377F0733E}">
  <ds:schemaRefs>
    <ds:schemaRef ds:uri="http://schemas.microsoft.com/office/2006/documentManagement/types"/>
    <ds:schemaRef ds:uri="http://schemas.microsoft.com/office/infopath/2007/PartnerControls"/>
    <ds:schemaRef ds:uri="7d3e55f2-46fa-464c-8b6e-94d16d0f9e9b"/>
    <ds:schemaRef ds:uri="http://purl.org/dc/elements/1.1/"/>
    <ds:schemaRef ds:uri="http://schemas.microsoft.com/office/2006/metadata/properties"/>
    <ds:schemaRef ds:uri="176a44d3-5b0f-45e8-8467-5bbe3470277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03546F-6899-4388-AF80-F50AA8DA41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1628</Words>
  <Application>Microsoft Office PowerPoint</Application>
  <PresentationFormat>Custom</PresentationFormat>
  <Paragraphs>192</Paragraphs>
  <Slides>17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GSCF</vt:lpstr>
      <vt:lpstr>Pink + Blue</vt:lpstr>
      <vt:lpstr>Conception personnalisée</vt:lpstr>
      <vt:lpstr>1_GSCF</vt:lpstr>
      <vt:lpstr>8_GSCF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solutions as self-care enablers</vt:lpstr>
      <vt:lpstr>Role of digital technologies during the pandemic</vt:lpstr>
      <vt:lpstr>Digital technologies to manage own health</vt:lpstr>
      <vt:lpstr>Education through digital technologies</vt:lpstr>
      <vt:lpstr>PowerPoint Presentation</vt:lpstr>
      <vt:lpstr>Increasing access to quality OTC products</vt:lpstr>
      <vt:lpstr>Global Status of OTC e-commerce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Hirvanshi Intern PPA</dc:creator>
  <cp:lastModifiedBy>IAPO</cp:lastModifiedBy>
  <cp:revision>6</cp:revision>
  <cp:lastPrinted>2020-09-29T05:51:09Z</cp:lastPrinted>
  <dcterms:created xsi:type="dcterms:W3CDTF">2020-09-25T06:49:48Z</dcterms:created>
  <dcterms:modified xsi:type="dcterms:W3CDTF">2021-07-23T08:00:17Z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0x010100F4CE1E10504A444A9B4ADCD405AE83DE</vt:lpwstr>
  </property>
</Properties>
</file>