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>
      <p:cViewPr>
        <p:scale>
          <a:sx n="109" d="100"/>
          <a:sy n="109" d="100"/>
        </p:scale>
        <p:origin x="17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3D3A-03E0-A540-8724-0EAE126A31B7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0F458-D1E5-8243-AE25-2148135B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1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0F458-D1E5-8243-AE25-2148135B0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8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5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5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0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DBF3-1756-4DB0-ABBF-E4AE9CE3403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4ABD-2FBF-41A5-8518-F2A9819BC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0"/>
            <a:ext cx="9143642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5699262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54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Lefate Makunyane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1863" y="6134615"/>
            <a:ext cx="80772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African Depression and Anxiety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852935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54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 big 4 NCD (CVD, Cancer, Diabetes, COPD) vertical </a:t>
            </a:r>
            <a:r>
              <a:rPr lang="en-US" sz="3000" b="1" dirty="0" err="1">
                <a:solidFill>
                  <a:srgbClr val="0054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en-US" sz="3000" b="1" dirty="0">
                <a:solidFill>
                  <a:srgbClr val="0054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overshadowed other NCDs in Africa </a:t>
            </a:r>
            <a:endParaRPr lang="en-GB" sz="3000" b="1" dirty="0">
              <a:solidFill>
                <a:srgbClr val="0054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F1582AA-B818-6140-8CE9-159B8FDC2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72385"/>
              </p:ext>
            </p:extLst>
          </p:nvPr>
        </p:nvGraphicFramePr>
        <p:xfrm>
          <a:off x="8099507" y="5752262"/>
          <a:ext cx="959111" cy="95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1828800" imgH="1892808" progId="DellImageExpertImage">
                  <p:embed/>
                </p:oleObj>
              </mc:Choice>
              <mc:Fallback>
                <p:oleObj r:id="rId4" imgW="1828800" imgH="1892808" progId="DellImageExpertImage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507" y="5752262"/>
                        <a:ext cx="959111" cy="958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01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908"/>
            <a:ext cx="9144000" cy="6858268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70000"/>
              </a:lnSpc>
            </a:pP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Phone counselling &amp; referral – </a:t>
            </a: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25 lines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 (24 hour Helpline):</a:t>
            </a:r>
          </a:p>
          <a:p>
            <a:pPr lvl="1">
              <a:lnSpc>
                <a:spcPct val="170000"/>
              </a:lnSpc>
            </a:pP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1400 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calls p/d (</a:t>
            </a: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63%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 rise)</a:t>
            </a:r>
          </a:p>
          <a:p>
            <a:pPr lvl="1">
              <a:lnSpc>
                <a:spcPct val="170000"/>
              </a:lnSpc>
            </a:pP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Suicide calls – </a:t>
            </a: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65 475 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in 8 months</a:t>
            </a:r>
          </a:p>
          <a:p>
            <a:pPr>
              <a:lnSpc>
                <a:spcPct val="170000"/>
              </a:lnSpc>
            </a:pP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Patients Rights Advocacy 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– Mental Health Act / Life </a:t>
            </a:r>
            <a:r>
              <a:rPr lang="en-US" altLang="en-US" sz="8400" dirty="0" err="1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Esidimeni</a:t>
            </a:r>
            <a:endParaRPr lang="en-US" altLang="en-US" sz="84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70000"/>
              </a:lnSpc>
            </a:pP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Social Media - </a:t>
            </a: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27 674 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patients in 8 months </a:t>
            </a:r>
          </a:p>
          <a:p>
            <a:pPr>
              <a:lnSpc>
                <a:spcPct val="170000"/>
              </a:lnSpc>
            </a:pP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Rural Counselling Container</a:t>
            </a:r>
            <a:endParaRPr lang="en-US" altLang="en-US" sz="84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70000"/>
              </a:lnSpc>
            </a:pP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Speaking Books – 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low literacy / terminally ill patients</a:t>
            </a:r>
          </a:p>
          <a:p>
            <a:pPr>
              <a:lnSpc>
                <a:spcPct val="170000"/>
              </a:lnSpc>
            </a:pP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Media &amp; Press – over </a:t>
            </a:r>
            <a:r>
              <a:rPr lang="en-US" altLang="en-US" sz="8400" b="1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R 75,5 million</a:t>
            </a:r>
            <a:r>
              <a:rPr lang="en-US" altLang="en-US" sz="84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 worth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014741-7EF2-F847-8BD5-0303B982240F}"/>
              </a:ext>
            </a:extLst>
          </p:cNvPr>
          <p:cNvSpPr/>
          <p:nvPr/>
        </p:nvSpPr>
        <p:spPr>
          <a:xfrm>
            <a:off x="251520" y="980728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3200" b="1" dirty="0">
                <a:solidFill>
                  <a:srgbClr val="005488"/>
                </a:solidFill>
                <a:latin typeface="Verdana" charset="0"/>
                <a:ea typeface="ＭＳ Ｐゴシック" charset="-128"/>
              </a:rPr>
              <a:t>SADAG – Mental Health Matters</a:t>
            </a:r>
          </a:p>
          <a:p>
            <a:pPr algn="ctr">
              <a:buFont typeface="Arial" charset="0"/>
              <a:buNone/>
            </a:pPr>
            <a:r>
              <a:rPr lang="en-US" altLang="en-US" sz="2000" b="1" dirty="0">
                <a:solidFill>
                  <a:srgbClr val="005488"/>
                </a:solidFill>
                <a:latin typeface="Verdana" charset="0"/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3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0"/>
            <a:ext cx="9143642" cy="685800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54461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b="1" dirty="0">
                <a:solidFill>
                  <a:srgbClr val="005488"/>
                </a:solidFill>
                <a:latin typeface="Verdana" charset="0"/>
                <a:ea typeface="ＭＳ Ｐゴシック" charset="-128"/>
              </a:rPr>
              <a:t>Current challenges</a:t>
            </a:r>
          </a:p>
          <a:p>
            <a:pPr>
              <a:buFont typeface="Arial" charset="0"/>
              <a:buNone/>
            </a:pPr>
            <a:endParaRPr lang="en-US" altLang="en-US" sz="1200" b="1" dirty="0">
              <a:solidFill>
                <a:srgbClr val="003A6D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Funding Priorities (Gov/global agencies)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HealthCare System – Burden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262626"/>
                </a:solidFill>
                <a:latin typeface="Verdana" charset="0"/>
                <a:ea typeface="ＭＳ Ｐゴシック" charset="-128"/>
              </a:rPr>
              <a:t>COVID pandemic v/s group of NCD’s (including mental health)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92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268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554" y="1052736"/>
            <a:ext cx="8028892" cy="5112568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r>
              <a:rPr lang="en-US" altLang="en-US" sz="12000" b="1" dirty="0">
                <a:solidFill>
                  <a:srgbClr val="005488"/>
                </a:solidFill>
                <a:latin typeface="Verdana" charset="0"/>
                <a:ea typeface="ＭＳ Ｐゴシック" charset="-128"/>
              </a:rPr>
              <a:t>Conclusion</a:t>
            </a:r>
          </a:p>
          <a:p>
            <a:pPr>
              <a:buFont typeface="Arial" charset="0"/>
              <a:buNone/>
            </a:pPr>
            <a:endParaRPr lang="en-US" altLang="en-US" sz="120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sz="10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NSP NCDs 2021 – 2026 (Health In All Policies)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04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04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 CDC – strengthening health systems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04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04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 Partnerships – SADAG lessons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04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04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– Upstream Integrated Health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600" dirty="0">
              <a:solidFill>
                <a:srgbClr val="262626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43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63" y="-40831"/>
            <a:ext cx="9252519" cy="6939661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10081" y="2886207"/>
            <a:ext cx="3415316" cy="6465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altLang="en-US" b="1" dirty="0">
                <a:solidFill>
                  <a:srgbClr val="005488"/>
                </a:solidFill>
                <a:latin typeface="Verdana" charset="0"/>
                <a:ea typeface="ＭＳ Ｐゴシック" charset="-128"/>
              </a:rPr>
              <a:t>Thank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42D56-0C6D-0E46-89D9-BED3B9BA4F78}"/>
              </a:ext>
            </a:extLst>
          </p:cNvPr>
          <p:cNvGrpSpPr/>
          <p:nvPr/>
        </p:nvGrpSpPr>
        <p:grpSpPr>
          <a:xfrm>
            <a:off x="128720" y="4293096"/>
            <a:ext cx="8763760" cy="2326863"/>
            <a:chOff x="0" y="4293096"/>
            <a:chExt cx="8763760" cy="23268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4D9EDF-8027-EC46-90DC-8F804E01A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235" t="27992" r="52388" b="7042"/>
            <a:stretch/>
          </p:blipFill>
          <p:spPr>
            <a:xfrm>
              <a:off x="4517739" y="4293096"/>
              <a:ext cx="1159668" cy="23268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F1D0642-8A24-DE40-AF0D-9CAD7658A37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293096"/>
              <a:ext cx="3923928" cy="123156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sz="56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SADAG Office	       011 234 4837</a:t>
              </a:r>
            </a:p>
            <a:p>
              <a:pPr marL="0" indent="0">
                <a:buNone/>
              </a:pPr>
              <a:r>
                <a:rPr lang="en-US" altLang="en-US" sz="56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SMS			     31393</a:t>
              </a:r>
            </a:p>
            <a:p>
              <a:pPr marL="0" indent="0">
                <a:buNone/>
              </a:pPr>
              <a:r>
                <a:rPr lang="en-US" altLang="en-US" sz="56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WhatsApp Line	       076 88 22 775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altLang="en-US" dirty="0"/>
            </a:p>
          </p:txBody>
        </p:sp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91B6E789-F8BB-4246-BD1A-1FD90464C9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4968609"/>
                </p:ext>
              </p:extLst>
            </p:nvPr>
          </p:nvGraphicFramePr>
          <p:xfrm>
            <a:off x="7020272" y="4293096"/>
            <a:ext cx="1743488" cy="1742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r:id="rId5" imgW="1828800" imgH="1892808" progId="DellImageExpertImage">
                    <p:embed/>
                  </p:oleObj>
                </mc:Choice>
                <mc:Fallback>
                  <p:oleObj r:id="rId5" imgW="1828800" imgH="1892808" progId="DellImageExpertImage">
                    <p:embed/>
                    <p:pic>
                      <p:nvPicPr>
                        <p:cNvPr id="4" name="Object 6">
                          <a:extLst>
                            <a:ext uri="{FF2B5EF4-FFF2-40B4-BE49-F238E27FC236}">
                              <a16:creationId xmlns:a16="http://schemas.microsoft.com/office/drawing/2014/main" id="{A34D4548-59C3-E040-BCD8-78AC4C557C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272" y="4293096"/>
                          <a:ext cx="1743488" cy="17422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033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13390</TotalTime>
  <Words>185</Words>
  <Application>Microsoft Macintosh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DellImageExpertImage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Ford</dc:creator>
  <cp:lastModifiedBy>Lefate Makunyane</cp:lastModifiedBy>
  <cp:revision>67</cp:revision>
  <dcterms:created xsi:type="dcterms:W3CDTF">2015-10-23T08:40:56Z</dcterms:created>
  <dcterms:modified xsi:type="dcterms:W3CDTF">2021-07-19T23:46:54Z</dcterms:modified>
</cp:coreProperties>
</file>