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66" r:id="rId5"/>
    <p:sldId id="267" r:id="rId6"/>
    <p:sldId id="269" r:id="rId7"/>
    <p:sldId id="275" r:id="rId8"/>
    <p:sldId id="268" r:id="rId9"/>
    <p:sldId id="276" r:id="rId10"/>
    <p:sldId id="586" r:id="rId11"/>
    <p:sldId id="264" r:id="rId12"/>
    <p:sldId id="587" r:id="rId13"/>
    <p:sldId id="588" r:id="rId14"/>
    <p:sldId id="589" r:id="rId15"/>
    <p:sldId id="591"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mi Dark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36"/>
  </p:normalViewPr>
  <p:slideViewPr>
    <p:cSldViewPr>
      <p:cViewPr>
        <p:scale>
          <a:sx n="72" d="100"/>
          <a:sy n="72" d="100"/>
        </p:scale>
        <p:origin x="-912"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5T17:34:59.109" idx="1">
    <p:pos x="4089" y="522"/>
    <p:text>Secretariat plays a supporting role. This should be clear in reporting channels.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58997-0371-1841-8EE6-5A5F6FB2918A}" type="datetimeFigureOut">
              <a:rPr lang="x-none" smtClean="0"/>
              <a:t>23/07/2021</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F9692-6923-4049-AD21-1832F0AB5275}" type="slidenum">
              <a:rPr lang="x-none" smtClean="0"/>
              <a:t>‹#›</a:t>
            </a:fld>
            <a:endParaRPr lang="x-none"/>
          </a:p>
        </p:txBody>
      </p:sp>
    </p:spTree>
    <p:extLst>
      <p:ext uri="{BB962C8B-B14F-4D97-AF65-F5344CB8AC3E}">
        <p14:creationId xmlns:p14="http://schemas.microsoft.com/office/powerpoint/2010/main" val="39775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Created in 2006 by the WHO </a:t>
            </a:r>
          </a:p>
          <a:p>
            <a:r>
              <a:rPr lang="en-GB" sz="1200" dirty="0"/>
              <a:t>New Governance in 2016</a:t>
            </a:r>
          </a:p>
          <a:p>
            <a:r>
              <a:rPr lang="en-GB" sz="1200" dirty="0"/>
              <a:t>Alignment with AMRH-AMA in 2019</a:t>
            </a:r>
            <a:endParaRPr lang="x-none" dirty="0"/>
          </a:p>
        </p:txBody>
      </p:sp>
      <p:sp>
        <p:nvSpPr>
          <p:cNvPr id="4" name="Slide Number Placeholder 3"/>
          <p:cNvSpPr>
            <a:spLocks noGrp="1"/>
          </p:cNvSpPr>
          <p:nvPr>
            <p:ph type="sldNum" sz="quarter" idx="5"/>
          </p:nvPr>
        </p:nvSpPr>
        <p:spPr/>
        <p:txBody>
          <a:bodyPr/>
          <a:lstStyle/>
          <a:p>
            <a:fld id="{798F9692-6923-4049-AD21-1832F0AB5275}" type="slidenum">
              <a:rPr lang="x-none" smtClean="0"/>
              <a:t>8</a:t>
            </a:fld>
            <a:endParaRPr lang="x-none"/>
          </a:p>
        </p:txBody>
      </p:sp>
    </p:spTree>
    <p:extLst>
      <p:ext uri="{BB962C8B-B14F-4D97-AF65-F5344CB8AC3E}">
        <p14:creationId xmlns:p14="http://schemas.microsoft.com/office/powerpoint/2010/main" val="31819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326" lvl="1" indent="-338326">
              <a:spcBef>
                <a:spcPct val="80000"/>
              </a:spcBef>
              <a:buSzPct val="120000"/>
              <a:buFont typeface="Wingdings" panose="05000000000000000000" pitchFamily="2" charset="2"/>
              <a:buChar char="§"/>
            </a:pPr>
            <a:r>
              <a:rPr lang="en-US" sz="2400" dirty="0">
                <a:solidFill>
                  <a:schemeClr val="tx1"/>
                </a:solidFill>
                <a:latin typeface="+mj-lt"/>
                <a:ea typeface="+mj-ea"/>
                <a:cs typeface="+mj-cs"/>
                <a:sym typeface="Avenir Roman"/>
              </a:rPr>
              <a:t>The harmonized templates will be tabled at the next AVAREF’s Assembly for adoption on 2 October 2019</a:t>
            </a:r>
          </a:p>
          <a:p>
            <a:pPr marL="338326" lvl="1" indent="-338326">
              <a:spcBef>
                <a:spcPct val="80000"/>
              </a:spcBef>
              <a:buSzPct val="120000"/>
              <a:buFont typeface="Wingdings" panose="05000000000000000000" pitchFamily="2" charset="2"/>
              <a:buChar char="§"/>
            </a:pPr>
            <a:r>
              <a:rPr lang="en-US" sz="2400" dirty="0">
                <a:solidFill>
                  <a:schemeClr val="tx1"/>
                </a:solidFill>
                <a:latin typeface="+mj-lt"/>
                <a:ea typeface="+mj-ea"/>
                <a:cs typeface="+mj-cs"/>
                <a:sym typeface="Avenir Roman"/>
              </a:rPr>
              <a:t>The purpose is to have all the 55 African member states adopt and incorporate them into their battery of tools</a:t>
            </a:r>
          </a:p>
          <a:p>
            <a:pPr marL="338326" lvl="1" indent="-338326">
              <a:spcBef>
                <a:spcPct val="80000"/>
              </a:spcBef>
              <a:buSzPct val="120000"/>
              <a:buFont typeface="Wingdings" panose="05000000000000000000" pitchFamily="2" charset="2"/>
              <a:buChar char="§"/>
            </a:pPr>
            <a:r>
              <a:rPr lang="en-US" sz="2400" dirty="0">
                <a:solidFill>
                  <a:schemeClr val="tx1"/>
                </a:solidFill>
                <a:latin typeface="+mj-lt"/>
                <a:ea typeface="+mj-ea"/>
                <a:cs typeface="+mj-cs"/>
                <a:sym typeface="Avenir Roman"/>
              </a:rPr>
              <a:t>Use of the templates for all future joint reviews of clinical trial applications coordinated by AVAREF</a:t>
            </a:r>
          </a:p>
        </p:txBody>
      </p:sp>
    </p:spTree>
    <p:extLst>
      <p:ext uri="{BB962C8B-B14F-4D97-AF65-F5344CB8AC3E}">
        <p14:creationId xmlns:p14="http://schemas.microsoft.com/office/powerpoint/2010/main" val="400465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53638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289590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71585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80135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113629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82534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49172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234965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157243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304615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0FDBF3-1756-4DB0-ABBF-E4AE9CE3403B}" type="datetimeFigureOut">
              <a:rPr lang="en-GB" smtClean="0"/>
              <a:pPr/>
              <a:t>23/07/2021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247290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FDBF3-1756-4DB0-ABBF-E4AE9CE3403B}" type="datetimeFigureOut">
              <a:rPr lang="en-GB" smtClean="0"/>
              <a:pPr/>
              <a:t>23/07/2021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54ABD-2FBF-41A5-8518-F2A9819BC8FB}" type="slidenum">
              <a:rPr lang="en-GB" smtClean="0"/>
              <a:pPr/>
              <a:t>‹#›</a:t>
            </a:fld>
            <a:endParaRPr lang="en-GB" dirty="0"/>
          </a:p>
        </p:txBody>
      </p:sp>
    </p:spTree>
    <p:extLst>
      <p:ext uri="{BB962C8B-B14F-4D97-AF65-F5344CB8AC3E}">
        <p14:creationId xmlns:p14="http://schemas.microsoft.com/office/powerpoint/2010/main" val="389438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08" y="0"/>
            <a:ext cx="9143642" cy="6858000"/>
          </a:xfrm>
          <a:prstGeom prst="rect">
            <a:avLst/>
          </a:prstGeom>
        </p:spPr>
      </p:pic>
      <p:sp>
        <p:nvSpPr>
          <p:cNvPr id="5" name="Text Placeholder 2"/>
          <p:cNvSpPr txBox="1">
            <a:spLocks/>
          </p:cNvSpPr>
          <p:nvPr/>
        </p:nvSpPr>
        <p:spPr>
          <a:xfrm>
            <a:off x="470372" y="5141664"/>
            <a:ext cx="8229600" cy="5760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400" b="1" dirty="0">
                <a:solidFill>
                  <a:srgbClr val="005488"/>
                </a:solidFill>
                <a:latin typeface="Verdana" panose="020B0604030504040204" pitchFamily="34" charset="0"/>
                <a:ea typeface="Verdana" panose="020B0604030504040204" pitchFamily="34" charset="0"/>
                <a:cs typeface="Verdana" panose="020B0604030504040204" pitchFamily="34" charset="0"/>
              </a:rPr>
              <a:t>DELESE DARKO (MRS)</a:t>
            </a:r>
          </a:p>
        </p:txBody>
      </p:sp>
      <p:sp>
        <p:nvSpPr>
          <p:cNvPr id="6" name="Text Placeholder 2"/>
          <p:cNvSpPr txBox="1">
            <a:spLocks/>
          </p:cNvSpPr>
          <p:nvPr/>
        </p:nvSpPr>
        <p:spPr>
          <a:xfrm>
            <a:off x="470372" y="5717727"/>
            <a:ext cx="8077200" cy="5760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Verdana" panose="020B0604030504040204" pitchFamily="34" charset="0"/>
                <a:ea typeface="Verdana" panose="020B0604030504040204" pitchFamily="34" charset="0"/>
                <a:cs typeface="Verdana" panose="020B0604030504040204" pitchFamily="34" charset="0"/>
              </a:rPr>
              <a:t>CEO, Food and Drugs Authority, Ghana</a:t>
            </a:r>
          </a:p>
        </p:txBody>
      </p:sp>
      <p:sp>
        <p:nvSpPr>
          <p:cNvPr id="7" name="Rectangle 6"/>
          <p:cNvSpPr/>
          <p:nvPr/>
        </p:nvSpPr>
        <p:spPr>
          <a:xfrm>
            <a:off x="470373" y="3140968"/>
            <a:ext cx="8077200" cy="1077218"/>
          </a:xfrm>
          <a:prstGeom prst="rect">
            <a:avLst/>
          </a:prstGeom>
        </p:spPr>
        <p:txBody>
          <a:bodyPr wrap="square">
            <a:spAutoFit/>
          </a:bodyPr>
          <a:lstStyle/>
          <a:p>
            <a:r>
              <a:rPr lang="en-GB" sz="3200" dirty="0">
                <a:solidFill>
                  <a:srgbClr val="FF0000"/>
                </a:solidFill>
                <a:latin typeface="Verdana" panose="020B0604030504040204" pitchFamily="34" charset="0"/>
                <a:ea typeface="Verdana" panose="020B0604030504040204" pitchFamily="34" charset="0"/>
                <a:cs typeface="Verdana" panose="020B0604030504040204" pitchFamily="34" charset="0"/>
              </a:rPr>
              <a:t>Regulatory reliance and benefits to African patients</a:t>
            </a:r>
            <a:endParaRPr lang="en-GB" sz="3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001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 y="69"/>
            <a:ext cx="8671384" cy="1023733"/>
          </a:xfrm>
        </p:spPr>
        <p:txBody>
          <a:bodyPr>
            <a:normAutofit fontScale="90000"/>
          </a:bodyPr>
          <a:lstStyle/>
          <a:p>
            <a:r>
              <a:rPr lang="en-GB" sz="3200" dirty="0"/>
              <a:t>Implementation and domestication of AVAREF documents as part of AMRH (2)</a:t>
            </a:r>
            <a:endParaRPr lang="en-US" sz="3200" dirty="0"/>
          </a:p>
        </p:txBody>
      </p:sp>
      <p:sp>
        <p:nvSpPr>
          <p:cNvPr id="3" name="Content Placeholder 2"/>
          <p:cNvSpPr>
            <a:spLocks noGrp="1"/>
          </p:cNvSpPr>
          <p:nvPr>
            <p:ph idx="1"/>
          </p:nvPr>
        </p:nvSpPr>
        <p:spPr>
          <a:xfrm>
            <a:off x="30827" y="1150706"/>
            <a:ext cx="9082346" cy="2917860"/>
          </a:xfrm>
        </p:spPr>
        <p:txBody>
          <a:bodyPr>
            <a:normAutofit/>
          </a:bodyPr>
          <a:lstStyle/>
          <a:p>
            <a:pPr marL="338326" lvl="1" indent="-338326">
              <a:spcBef>
                <a:spcPct val="80000"/>
              </a:spcBef>
              <a:buSzPct val="120000"/>
              <a:buFont typeface="Wingdings" panose="05000000000000000000" pitchFamily="2" charset="2"/>
              <a:buChar char="§"/>
            </a:pPr>
            <a:r>
              <a:rPr lang="en-US" sz="2200" b="1" dirty="0">
                <a:solidFill>
                  <a:schemeClr val="accent2">
                    <a:lumMod val="75000"/>
                  </a:schemeClr>
                </a:solidFill>
                <a:ea typeface="+mn-ea"/>
              </a:rPr>
              <a:t>WAHO: 25 to 27 February 2019</a:t>
            </a:r>
          </a:p>
          <a:p>
            <a:pPr marL="0" lvl="1" indent="0">
              <a:spcBef>
                <a:spcPct val="80000"/>
              </a:spcBef>
              <a:buSzPct val="120000"/>
              <a:buNone/>
            </a:pPr>
            <a:endParaRPr lang="en-GB" sz="2800" dirty="0">
              <a:solidFill>
                <a:schemeClr val="tx1"/>
              </a:solidFill>
              <a:ea typeface="+mn-ea"/>
            </a:endParaRPr>
          </a:p>
        </p:txBody>
      </p:sp>
      <p:pic>
        <p:nvPicPr>
          <p:cNvPr id="4" name="Picture 3">
            <a:extLst>
              <a:ext uri="{FF2B5EF4-FFF2-40B4-BE49-F238E27FC236}">
                <a16:creationId xmlns:a16="http://schemas.microsoft.com/office/drawing/2014/main" xmlns="" id="{1A87192D-9DB2-4261-AA97-E72E03119EA6}"/>
              </a:ext>
            </a:extLst>
          </p:cNvPr>
          <p:cNvPicPr>
            <a:picLocks noChangeAspect="1"/>
          </p:cNvPicPr>
          <p:nvPr/>
        </p:nvPicPr>
        <p:blipFill>
          <a:blip r:embed="rId3"/>
          <a:stretch>
            <a:fillRect/>
          </a:stretch>
        </p:blipFill>
        <p:spPr>
          <a:xfrm>
            <a:off x="4653046" y="1773970"/>
            <a:ext cx="3615300" cy="2453400"/>
          </a:xfrm>
          <a:prstGeom prst="rect">
            <a:avLst/>
          </a:prstGeom>
        </p:spPr>
      </p:pic>
      <p:pic>
        <p:nvPicPr>
          <p:cNvPr id="5" name="Picture 4">
            <a:extLst>
              <a:ext uri="{FF2B5EF4-FFF2-40B4-BE49-F238E27FC236}">
                <a16:creationId xmlns:a16="http://schemas.microsoft.com/office/drawing/2014/main" xmlns="" id="{D84E4A45-8B6E-45B7-AF32-9781DF22FD1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68566"/>
            <a:ext cx="3615300" cy="2771009"/>
          </a:xfrm>
          <a:prstGeom prst="rect">
            <a:avLst/>
          </a:prstGeom>
          <a:noFill/>
          <a:ln>
            <a:noFill/>
          </a:ln>
        </p:spPr>
      </p:pic>
      <p:pic>
        <p:nvPicPr>
          <p:cNvPr id="6" name="Picture 5">
            <a:extLst>
              <a:ext uri="{FF2B5EF4-FFF2-40B4-BE49-F238E27FC236}">
                <a16:creationId xmlns:a16="http://schemas.microsoft.com/office/drawing/2014/main" xmlns="" id="{D069A785-8248-46D6-B154-B20F01E17E2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904" y="4044401"/>
            <a:ext cx="5725269" cy="3074598"/>
          </a:xfrm>
          <a:prstGeom prst="rect">
            <a:avLst/>
          </a:prstGeom>
          <a:noFill/>
          <a:ln>
            <a:noFill/>
          </a:ln>
        </p:spPr>
      </p:pic>
    </p:spTree>
    <p:extLst>
      <p:ext uri="{BB962C8B-B14F-4D97-AF65-F5344CB8AC3E}">
        <p14:creationId xmlns:p14="http://schemas.microsoft.com/office/powerpoint/2010/main" val="1853602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664"/>
            <a:ext cx="9144000" cy="6858268"/>
          </a:xfrm>
          <a:prstGeom prst="rect">
            <a:avLst/>
          </a:prstGeom>
        </p:spPr>
      </p:pic>
      <p:sp>
        <p:nvSpPr>
          <p:cNvPr id="7" name="Content Placeholder 3"/>
          <p:cNvSpPr>
            <a:spLocks noGrp="1"/>
          </p:cNvSpPr>
          <p:nvPr>
            <p:ph idx="1"/>
          </p:nvPr>
        </p:nvSpPr>
        <p:spPr>
          <a:xfrm>
            <a:off x="395536" y="1772816"/>
            <a:ext cx="8172908" cy="4968552"/>
          </a:xfrm>
        </p:spPr>
        <p:txBody>
          <a:bodyPr>
            <a:normAutofit fontScale="47500" lnSpcReduction="20000"/>
          </a:bodyPr>
          <a:lstStyle/>
          <a:p>
            <a:pPr>
              <a:buFont typeface="Arial" charset="0"/>
              <a:buNone/>
            </a:pPr>
            <a:r>
              <a:rPr lang="en-US" altLang="en-US" sz="3400" b="1" dirty="0">
                <a:solidFill>
                  <a:srgbClr val="005488"/>
                </a:solidFill>
                <a:latin typeface="Verdana" charset="0"/>
                <a:ea typeface="ＭＳ Ｐゴシック" charset="-128"/>
              </a:rPr>
              <a:t>Benefits to patients in Africa – Access during PANDEMICS</a:t>
            </a:r>
          </a:p>
          <a:p>
            <a:pPr>
              <a:buFont typeface="Arial" charset="0"/>
              <a:buNone/>
            </a:pPr>
            <a:endParaRPr lang="en-US" altLang="en-US" sz="3400" b="1" dirty="0">
              <a:solidFill>
                <a:srgbClr val="003A6D"/>
              </a:solidFill>
              <a:latin typeface="Verdana" charset="0"/>
              <a:ea typeface="ＭＳ Ｐゴシック" charset="-128"/>
            </a:endParaRPr>
          </a:p>
          <a:p>
            <a:pPr>
              <a:lnSpc>
                <a:spcPct val="150000"/>
              </a:lnSpc>
            </a:pPr>
            <a:r>
              <a:rPr lang="en-US" altLang="en-US" sz="3600" dirty="0">
                <a:solidFill>
                  <a:srgbClr val="262626"/>
                </a:solidFill>
                <a:latin typeface="Verdana" charset="0"/>
                <a:ea typeface="ＭＳ Ｐゴシック" charset="-128"/>
              </a:rPr>
              <a:t>Ebola Virus Disease</a:t>
            </a:r>
          </a:p>
          <a:p>
            <a:pPr lvl="1">
              <a:lnSpc>
                <a:spcPct val="150000"/>
              </a:lnSpc>
            </a:pPr>
            <a:r>
              <a:rPr lang="en-US" altLang="en-US" sz="3600" dirty="0">
                <a:solidFill>
                  <a:srgbClr val="262626"/>
                </a:solidFill>
                <a:latin typeface="Verdana" charset="0"/>
                <a:ea typeface="ＭＳ Ｐゴシック" charset="-128"/>
              </a:rPr>
              <a:t>Countries worked together to ensure a vaccine was available  </a:t>
            </a:r>
          </a:p>
          <a:p>
            <a:pPr lvl="1">
              <a:lnSpc>
                <a:spcPct val="150000"/>
              </a:lnSpc>
            </a:pPr>
            <a:r>
              <a:rPr lang="en-US" altLang="en-US" sz="3600" dirty="0">
                <a:solidFill>
                  <a:srgbClr val="262626"/>
                </a:solidFill>
                <a:latin typeface="Verdana" charset="0"/>
                <a:ea typeface="ＭＳ Ｐゴシック" charset="-128"/>
              </a:rPr>
              <a:t>The Merck Ebola Vaccine (ERVEBO) is now fully registered in several African countries as well as EU and USA and was used during the 2019 and 2020 outbreaks in DRC and the 2021 outbreak in Guinea Conakry </a:t>
            </a:r>
          </a:p>
          <a:p>
            <a:pPr>
              <a:lnSpc>
                <a:spcPct val="150000"/>
              </a:lnSpc>
            </a:pPr>
            <a:r>
              <a:rPr lang="en-US" altLang="en-US" sz="3600" dirty="0">
                <a:solidFill>
                  <a:srgbClr val="262626"/>
                </a:solidFill>
                <a:latin typeface="Verdana" charset="0"/>
                <a:ea typeface="ＭＳ Ｐゴシック" charset="-128"/>
              </a:rPr>
              <a:t>Sars-Cov-2 Disease (Covid-19)</a:t>
            </a:r>
          </a:p>
          <a:p>
            <a:pPr lvl="1">
              <a:lnSpc>
                <a:spcPct val="150000"/>
              </a:lnSpc>
            </a:pPr>
            <a:r>
              <a:rPr lang="en-US" altLang="en-US" sz="3600" dirty="0">
                <a:solidFill>
                  <a:srgbClr val="262626"/>
                </a:solidFill>
                <a:latin typeface="Verdana" charset="0"/>
                <a:ea typeface="ＭＳ Ｐゴシック" charset="-128"/>
              </a:rPr>
              <a:t>Reliance used for Emergency Use Authorization of vaccines</a:t>
            </a:r>
          </a:p>
          <a:p>
            <a:pPr lvl="1">
              <a:lnSpc>
                <a:spcPct val="150000"/>
              </a:lnSpc>
            </a:pPr>
            <a:r>
              <a:rPr lang="en-US" altLang="en-US" sz="3600" dirty="0">
                <a:solidFill>
                  <a:srgbClr val="262626"/>
                </a:solidFill>
                <a:latin typeface="Verdana" charset="0"/>
                <a:ea typeface="ＭＳ Ｐゴシック" charset="-128"/>
              </a:rPr>
              <a:t>These included Moderna, AstraZeneca-Oxford University Covishield, Pfizer-BioNTech and Johnson and Johnson</a:t>
            </a:r>
          </a:p>
          <a:p>
            <a:pPr lvl="1">
              <a:lnSpc>
                <a:spcPct val="150000"/>
              </a:lnSpc>
            </a:pPr>
            <a:r>
              <a:rPr lang="en-US" altLang="en-US" sz="3600" dirty="0">
                <a:solidFill>
                  <a:srgbClr val="262626"/>
                </a:solidFill>
                <a:latin typeface="Verdana" charset="0"/>
                <a:ea typeface="ＭＳ Ｐゴシック" charset="-128"/>
              </a:rPr>
              <a:t>Some of these vaccines are being distributed under the COVAX scheme</a:t>
            </a:r>
          </a:p>
        </p:txBody>
      </p:sp>
    </p:spTree>
    <p:extLst>
      <p:ext uri="{BB962C8B-B14F-4D97-AF65-F5344CB8AC3E}">
        <p14:creationId xmlns:p14="http://schemas.microsoft.com/office/powerpoint/2010/main" val="323743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719"/>
            <a:ext cx="9144000" cy="6858268"/>
          </a:xfrm>
          <a:prstGeom prst="rect">
            <a:avLst/>
          </a:prstGeom>
        </p:spPr>
      </p:pic>
      <p:sp>
        <p:nvSpPr>
          <p:cNvPr id="7" name="Content Placeholder 3"/>
          <p:cNvSpPr>
            <a:spLocks noGrp="1"/>
          </p:cNvSpPr>
          <p:nvPr>
            <p:ph idx="1"/>
          </p:nvPr>
        </p:nvSpPr>
        <p:spPr>
          <a:xfrm>
            <a:off x="575556" y="1484784"/>
            <a:ext cx="8172908" cy="5373216"/>
          </a:xfrm>
        </p:spPr>
        <p:txBody>
          <a:bodyPr>
            <a:normAutofit fontScale="32500" lnSpcReduction="20000"/>
          </a:bodyPr>
          <a:lstStyle/>
          <a:p>
            <a:pPr>
              <a:buFont typeface="Arial" charset="0"/>
              <a:buNone/>
            </a:pPr>
            <a:r>
              <a:rPr lang="en-US" altLang="en-US" sz="5500" b="1" dirty="0">
                <a:solidFill>
                  <a:srgbClr val="005488"/>
                </a:solidFill>
                <a:latin typeface="Verdana" charset="0"/>
                <a:ea typeface="ＭＳ Ｐゴシック" charset="-128"/>
              </a:rPr>
              <a:t>Reliance:  Access during EPIDEMICS</a:t>
            </a:r>
          </a:p>
          <a:p>
            <a:pPr>
              <a:buFont typeface="Arial" charset="0"/>
              <a:buNone/>
            </a:pPr>
            <a:endParaRPr lang="en-US" altLang="en-US" sz="1200" b="1" dirty="0">
              <a:solidFill>
                <a:srgbClr val="005488"/>
              </a:solidFill>
              <a:latin typeface="Verdana" charset="0"/>
              <a:ea typeface="ＭＳ Ｐゴシック" charset="-128"/>
            </a:endParaRPr>
          </a:p>
          <a:p>
            <a:pPr>
              <a:buFont typeface="Arial" charset="0"/>
              <a:buNone/>
            </a:pPr>
            <a:endParaRPr lang="en-US" altLang="en-US" sz="1200" b="1" dirty="0">
              <a:solidFill>
                <a:srgbClr val="005488"/>
              </a:solidFill>
              <a:latin typeface="Verdana" charset="0"/>
              <a:ea typeface="ＭＳ Ｐゴシック" charset="-128"/>
            </a:endParaRPr>
          </a:p>
          <a:p>
            <a:pPr>
              <a:buFont typeface="Arial" charset="0"/>
              <a:buNone/>
            </a:pPr>
            <a:endParaRPr lang="en-US" altLang="en-US" sz="1200" b="1" dirty="0">
              <a:solidFill>
                <a:srgbClr val="003A6D"/>
              </a:solidFill>
              <a:latin typeface="Verdana" charset="0"/>
              <a:ea typeface="ＭＳ Ｐゴシック" charset="-128"/>
            </a:endParaRPr>
          </a:p>
          <a:p>
            <a:pPr>
              <a:lnSpc>
                <a:spcPct val="150000"/>
              </a:lnSpc>
            </a:pPr>
            <a:r>
              <a:rPr lang="en-US" altLang="en-US" sz="6200" dirty="0">
                <a:solidFill>
                  <a:srgbClr val="262626"/>
                </a:solidFill>
                <a:latin typeface="Verdana" charset="0"/>
                <a:ea typeface="ＭＳ Ｐゴシック" charset="-128"/>
              </a:rPr>
              <a:t>There are seasonal outbreaks of meningococcal disease in the Meningitis Belt in West Africa – mostly the Sahel Regions  </a:t>
            </a:r>
          </a:p>
          <a:p>
            <a:pPr>
              <a:lnSpc>
                <a:spcPct val="150000"/>
              </a:lnSpc>
            </a:pPr>
            <a:r>
              <a:rPr lang="en-US" altLang="en-US" sz="6200" dirty="0">
                <a:solidFill>
                  <a:srgbClr val="262626"/>
                </a:solidFill>
                <a:latin typeface="Verdana" charset="0"/>
                <a:ea typeface="ＭＳ Ｐゴシック" charset="-128"/>
              </a:rPr>
              <a:t>Serum Institute of India Ltd - Meningococcal A vaccine (MenAfriVac A) developed to deal with the outbreak in 2011</a:t>
            </a:r>
          </a:p>
          <a:p>
            <a:pPr>
              <a:lnSpc>
                <a:spcPct val="150000"/>
              </a:lnSpc>
            </a:pPr>
            <a:r>
              <a:rPr lang="en-US" altLang="en-US" sz="6200" dirty="0">
                <a:solidFill>
                  <a:srgbClr val="262626"/>
                </a:solidFill>
                <a:latin typeface="Verdana" charset="0"/>
                <a:ea typeface="ＭＳ Ｐゴシック" charset="-128"/>
              </a:rPr>
              <a:t>MenAfriVac A obtained accelerated regulatory approval for use in several countries through AVAREF Joint Review</a:t>
            </a:r>
            <a:endParaRPr lang="en-US" altLang="en-US" sz="6200" dirty="0">
              <a:solidFill>
                <a:srgbClr val="262626"/>
              </a:solidFill>
              <a:highlight>
                <a:srgbClr val="FFFF00"/>
              </a:highlight>
              <a:latin typeface="Verdana" charset="0"/>
              <a:ea typeface="ＭＳ Ｐゴシック" charset="-128"/>
            </a:endParaRPr>
          </a:p>
          <a:p>
            <a:pPr>
              <a:lnSpc>
                <a:spcPct val="150000"/>
              </a:lnSpc>
            </a:pPr>
            <a:r>
              <a:rPr lang="en-US" altLang="en-US" sz="6200" dirty="0">
                <a:solidFill>
                  <a:srgbClr val="262626"/>
                </a:solidFill>
                <a:latin typeface="Verdana" charset="0"/>
                <a:ea typeface="ＭＳ Ｐゴシック" charset="-128"/>
              </a:rPr>
              <a:t>Individual countries then gave authorization for use of MenAfriVac A in identified population groups</a:t>
            </a:r>
          </a:p>
          <a:p>
            <a:pPr marL="0" indent="0" algn="ctr">
              <a:lnSpc>
                <a:spcPct val="150000"/>
              </a:lnSpc>
              <a:buNone/>
            </a:pPr>
            <a:r>
              <a:rPr lang="en-US" altLang="en-US" sz="6600" dirty="0">
                <a:solidFill>
                  <a:srgbClr val="FF0000"/>
                </a:solidFill>
                <a:latin typeface="Verdana" charset="0"/>
                <a:ea typeface="ＭＳ Ｐゴシック" charset="-128"/>
              </a:rPr>
              <a:t>Inspired Hope for a Future without Meningitis</a:t>
            </a:r>
          </a:p>
          <a:p>
            <a:pPr>
              <a:lnSpc>
                <a:spcPct val="150000"/>
              </a:lnSpc>
            </a:pPr>
            <a:endParaRPr lang="en-US" altLang="en-US" sz="6200" dirty="0">
              <a:solidFill>
                <a:srgbClr val="262626"/>
              </a:solidFill>
              <a:latin typeface="Verdana" charset="0"/>
              <a:ea typeface="ＭＳ Ｐゴシック" charset="-128"/>
            </a:endParaRPr>
          </a:p>
          <a:p>
            <a:pPr marL="0" indent="0">
              <a:lnSpc>
                <a:spcPct val="150000"/>
              </a:lnSpc>
              <a:buNone/>
            </a:pPr>
            <a:endParaRPr lang="en-US" altLang="en-US" sz="6200" dirty="0">
              <a:solidFill>
                <a:srgbClr val="262626"/>
              </a:solidFill>
              <a:latin typeface="Verdana" charset="0"/>
              <a:ea typeface="ＭＳ Ｐゴシック" charset="-128"/>
            </a:endParaRPr>
          </a:p>
          <a:p>
            <a:pPr marL="0" indent="0">
              <a:lnSpc>
                <a:spcPct val="150000"/>
              </a:lnSpc>
              <a:buNone/>
            </a:pPr>
            <a:endParaRPr lang="en-US" altLang="en-US" sz="2600" dirty="0">
              <a:solidFill>
                <a:srgbClr val="262626"/>
              </a:solidFill>
              <a:latin typeface="Verdana" charset="0"/>
              <a:ea typeface="ＭＳ Ｐゴシック" charset="-128"/>
            </a:endParaRPr>
          </a:p>
        </p:txBody>
      </p:sp>
    </p:spTree>
    <p:extLst>
      <p:ext uri="{BB962C8B-B14F-4D97-AF65-F5344CB8AC3E}">
        <p14:creationId xmlns:p14="http://schemas.microsoft.com/office/powerpoint/2010/main" val="62985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9144000" cy="6858268"/>
          </a:xfrm>
          <a:prstGeom prst="rect">
            <a:avLst/>
          </a:prstGeom>
        </p:spPr>
      </p:pic>
      <p:sp>
        <p:nvSpPr>
          <p:cNvPr id="7" name="Content Placeholder 3"/>
          <p:cNvSpPr>
            <a:spLocks noGrp="1"/>
          </p:cNvSpPr>
          <p:nvPr>
            <p:ph idx="1"/>
          </p:nvPr>
        </p:nvSpPr>
        <p:spPr>
          <a:xfrm>
            <a:off x="575556" y="1484784"/>
            <a:ext cx="7992888" cy="5040560"/>
          </a:xfrm>
        </p:spPr>
        <p:txBody>
          <a:bodyPr>
            <a:normAutofit fontScale="62500" lnSpcReduction="20000"/>
          </a:bodyPr>
          <a:lstStyle/>
          <a:p>
            <a:pPr>
              <a:buFont typeface="Arial" charset="0"/>
              <a:buNone/>
            </a:pPr>
            <a:r>
              <a:rPr lang="en-US" altLang="en-US" b="1" dirty="0">
                <a:solidFill>
                  <a:srgbClr val="005488"/>
                </a:solidFill>
                <a:latin typeface="Verdana" charset="0"/>
                <a:ea typeface="ＭＳ Ｐゴシック" charset="-128"/>
              </a:rPr>
              <a:t>Reliance : ENDEMIC DISEASES</a:t>
            </a:r>
          </a:p>
          <a:p>
            <a:pPr>
              <a:buFont typeface="Arial" charset="0"/>
              <a:buNone/>
            </a:pPr>
            <a:endParaRPr lang="en-US" altLang="en-US" sz="1200" b="1" dirty="0">
              <a:solidFill>
                <a:srgbClr val="003A6D"/>
              </a:solidFill>
              <a:latin typeface="Verdana" charset="0"/>
              <a:ea typeface="ＭＳ Ｐゴシック" charset="-128"/>
            </a:endParaRPr>
          </a:p>
          <a:p>
            <a:pPr>
              <a:lnSpc>
                <a:spcPct val="150000"/>
              </a:lnSpc>
            </a:pPr>
            <a:r>
              <a:rPr lang="en-US" altLang="en-US" sz="3000" dirty="0">
                <a:solidFill>
                  <a:srgbClr val="262626"/>
                </a:solidFill>
                <a:latin typeface="Verdana" charset="0"/>
                <a:ea typeface="ＭＳ Ｐゴシック" charset="-128"/>
              </a:rPr>
              <a:t>GSK </a:t>
            </a:r>
            <a:r>
              <a:rPr lang="en-US" altLang="en-US" sz="3000" dirty="0" err="1">
                <a:solidFill>
                  <a:srgbClr val="262626"/>
                </a:solidFill>
                <a:latin typeface="Verdana" charset="0"/>
                <a:ea typeface="ＭＳ Ｐゴシック" charset="-128"/>
              </a:rPr>
              <a:t>Mosquirix</a:t>
            </a:r>
            <a:r>
              <a:rPr lang="en-US" altLang="en-US" sz="3000" dirty="0">
                <a:solidFill>
                  <a:srgbClr val="262626"/>
                </a:solidFill>
                <a:latin typeface="Verdana" charset="0"/>
                <a:ea typeface="ＭＳ Ｐゴシック" charset="-128"/>
              </a:rPr>
              <a:t> malaria vaccine – AVAREF joint review following Positive Scientific Opinion by the EMA under Article 58  </a:t>
            </a:r>
          </a:p>
          <a:p>
            <a:pPr>
              <a:lnSpc>
                <a:spcPct val="150000"/>
              </a:lnSpc>
            </a:pPr>
            <a:r>
              <a:rPr lang="en-US" altLang="en-US" sz="3000" dirty="0">
                <a:solidFill>
                  <a:srgbClr val="262626"/>
                </a:solidFill>
                <a:latin typeface="Verdana" charset="0"/>
                <a:ea typeface="ＭＳ Ｐゴシック" charset="-128"/>
              </a:rPr>
              <a:t>Ghana, Kenya and Malawi have since 2019 been undertaking the Malaria Vaccine Implementation </a:t>
            </a:r>
            <a:r>
              <a:rPr lang="en-GB" altLang="en-US" sz="3000" dirty="0">
                <a:solidFill>
                  <a:srgbClr val="262626"/>
                </a:solidFill>
                <a:latin typeface="Verdana" charset="0"/>
                <a:ea typeface="ＭＳ Ｐゴシック" charset="-128"/>
              </a:rPr>
              <a:t>Programme</a:t>
            </a:r>
            <a:r>
              <a:rPr lang="en-US" altLang="en-US" sz="3000" dirty="0">
                <a:solidFill>
                  <a:srgbClr val="262626"/>
                </a:solidFill>
                <a:latin typeface="Verdana" charset="0"/>
                <a:ea typeface="ＭＳ Ｐゴシック" charset="-128"/>
              </a:rPr>
              <a:t>  </a:t>
            </a:r>
          </a:p>
          <a:p>
            <a:pPr>
              <a:lnSpc>
                <a:spcPct val="150000"/>
              </a:lnSpc>
            </a:pPr>
            <a:r>
              <a:rPr lang="en-US" altLang="en-US" sz="3000" dirty="0">
                <a:solidFill>
                  <a:srgbClr val="262626"/>
                </a:solidFill>
                <a:latin typeface="Verdana" charset="0"/>
                <a:ea typeface="ＭＳ Ｐゴシック" charset="-128"/>
              </a:rPr>
              <a:t>Data on effectiveness, safety etc. are pooled and a final recommendation from WHO is expected in 2022 or 2023</a:t>
            </a:r>
          </a:p>
          <a:p>
            <a:pPr>
              <a:lnSpc>
                <a:spcPct val="150000"/>
              </a:lnSpc>
            </a:pPr>
            <a:r>
              <a:rPr lang="en-US" altLang="en-US" sz="3000" dirty="0">
                <a:solidFill>
                  <a:srgbClr val="262626"/>
                </a:solidFill>
                <a:latin typeface="Verdana" charset="0"/>
                <a:ea typeface="ＭＳ Ｐゴシック" charset="-128"/>
              </a:rPr>
              <a:t>Collaborative working by African Regulators is speeding up the rigorous assessment and evaluation of the malaria vaccine prior to recommendation for widespread use thereby benefiting African patients</a:t>
            </a:r>
          </a:p>
        </p:txBody>
      </p:sp>
    </p:spTree>
    <p:extLst>
      <p:ext uri="{BB962C8B-B14F-4D97-AF65-F5344CB8AC3E}">
        <p14:creationId xmlns:p14="http://schemas.microsoft.com/office/powerpoint/2010/main" val="39656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9144000" cy="6858268"/>
          </a:xfrm>
          <a:prstGeom prst="rect">
            <a:avLst/>
          </a:prstGeom>
        </p:spPr>
      </p:pic>
      <p:sp>
        <p:nvSpPr>
          <p:cNvPr id="7" name="Content Placeholder 3"/>
          <p:cNvSpPr>
            <a:spLocks noGrp="1"/>
          </p:cNvSpPr>
          <p:nvPr>
            <p:ph idx="1"/>
          </p:nvPr>
        </p:nvSpPr>
        <p:spPr>
          <a:xfrm>
            <a:off x="575556" y="1484784"/>
            <a:ext cx="7992888" cy="5040560"/>
          </a:xfrm>
        </p:spPr>
        <p:txBody>
          <a:bodyPr>
            <a:normAutofit fontScale="70000" lnSpcReduction="20000"/>
          </a:bodyPr>
          <a:lstStyle/>
          <a:p>
            <a:pPr>
              <a:buFont typeface="Arial" charset="0"/>
              <a:buNone/>
            </a:pPr>
            <a:r>
              <a:rPr lang="en-US" altLang="en-US" b="1" dirty="0">
                <a:solidFill>
                  <a:srgbClr val="005488"/>
                </a:solidFill>
                <a:latin typeface="Verdana" charset="0"/>
                <a:ea typeface="ＭＳ Ｐゴシック" charset="-128"/>
              </a:rPr>
              <a:t>Reliance: </a:t>
            </a:r>
            <a:r>
              <a:rPr lang="en-US" altLang="en-US" sz="2900" b="1" dirty="0">
                <a:solidFill>
                  <a:srgbClr val="005488"/>
                </a:solidFill>
                <a:latin typeface="Verdana" charset="0"/>
                <a:ea typeface="ＭＳ Ｐゴシック" charset="-128"/>
              </a:rPr>
              <a:t>PRODUCT SAFETY MONITORING</a:t>
            </a:r>
          </a:p>
          <a:p>
            <a:pPr>
              <a:lnSpc>
                <a:spcPct val="150000"/>
              </a:lnSpc>
            </a:pPr>
            <a:r>
              <a:rPr lang="en-US" altLang="en-US" sz="2900" dirty="0">
                <a:solidFill>
                  <a:srgbClr val="262626"/>
                </a:solidFill>
                <a:latin typeface="Verdana" charset="0"/>
                <a:ea typeface="ＭＳ Ｐゴシック" charset="-128"/>
              </a:rPr>
              <a:t>The AU-3S </a:t>
            </a:r>
            <a:r>
              <a:rPr lang="en-GB" altLang="en-US" sz="2900" dirty="0">
                <a:solidFill>
                  <a:srgbClr val="262626"/>
                </a:solidFill>
                <a:latin typeface="Verdana" charset="0"/>
                <a:ea typeface="ＭＳ Ｐゴシック" charset="-128"/>
              </a:rPr>
              <a:t>Programme</a:t>
            </a:r>
            <a:r>
              <a:rPr lang="en-US" altLang="en-US" sz="2900" dirty="0">
                <a:solidFill>
                  <a:srgbClr val="262626"/>
                </a:solidFill>
                <a:latin typeface="Verdana" charset="0"/>
                <a:ea typeface="ＭＳ Ｐゴシック" charset="-128"/>
              </a:rPr>
              <a:t> is a continental initiative led by the African Union (AUDA/NEPAD) to pool together safety data to permit early detection of safety signals in relation to medical products</a:t>
            </a:r>
          </a:p>
          <a:p>
            <a:r>
              <a:rPr lang="en-GB" dirty="0">
                <a:latin typeface="Verdana" panose="020B0604030504040204" pitchFamily="34" charset="0"/>
                <a:ea typeface="Verdana" panose="020B0604030504040204" pitchFamily="34" charset="0"/>
                <a:cs typeface="Verdana" panose="020B0604030504040204" pitchFamily="34" charset="0"/>
              </a:rPr>
              <a:t>The specific objectives of the AU’s “Smart Safety Surveillance” Programme include:</a:t>
            </a:r>
          </a:p>
          <a:p>
            <a:pPr lvl="1"/>
            <a:r>
              <a:rPr lang="en-US" dirty="0">
                <a:latin typeface="Verdana" panose="020B0604030504040204" pitchFamily="34" charset="0"/>
                <a:ea typeface="Verdana" panose="020B0604030504040204" pitchFamily="34" charset="0"/>
                <a:cs typeface="Verdana" panose="020B0604030504040204" pitchFamily="34" charset="0"/>
              </a:rPr>
              <a:t>Improving medicines and vaccine safety for patients in Africa and globally and enabling African ownership and ability to act on African data</a:t>
            </a:r>
          </a:p>
          <a:p>
            <a:pPr lvl="1"/>
            <a:r>
              <a:rPr lang="en-US" dirty="0">
                <a:latin typeface="Verdana" panose="020B0604030504040204" pitchFamily="34" charset="0"/>
                <a:ea typeface="Verdana" panose="020B0604030504040204" pitchFamily="34" charset="0"/>
                <a:cs typeface="Verdana" panose="020B0604030504040204" pitchFamily="34" charset="0"/>
              </a:rPr>
              <a:t>Increasing confidence in accelerated product development and in an emergency response</a:t>
            </a:r>
          </a:p>
          <a:p>
            <a:r>
              <a:rPr lang="en-US" dirty="0">
                <a:latin typeface="Verdana" panose="020B0604030504040204" pitchFamily="34" charset="0"/>
                <a:ea typeface="Verdana" panose="020B0604030504040204" pitchFamily="34" charset="0"/>
                <a:cs typeface="Verdana" panose="020B0604030504040204" pitchFamily="34" charset="0"/>
              </a:rPr>
              <a:t>These outcomes can only be possible through collaborative working together and sharing of data among member states</a:t>
            </a:r>
            <a:endParaRPr lang="en-GB"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pPr>
            <a:endParaRPr lang="en-US" altLang="en-US" sz="2200" dirty="0">
              <a:solidFill>
                <a:srgbClr val="262626"/>
              </a:solidFill>
              <a:latin typeface="Verdana" charset="0"/>
              <a:ea typeface="ＭＳ Ｐゴシック" charset="-128"/>
            </a:endParaRPr>
          </a:p>
        </p:txBody>
      </p:sp>
    </p:spTree>
    <p:extLst>
      <p:ext uri="{BB962C8B-B14F-4D97-AF65-F5344CB8AC3E}">
        <p14:creationId xmlns:p14="http://schemas.microsoft.com/office/powerpoint/2010/main" val="143208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9144000" cy="6858268"/>
          </a:xfrm>
          <a:prstGeom prst="rect">
            <a:avLst/>
          </a:prstGeom>
        </p:spPr>
      </p:pic>
      <p:sp>
        <p:nvSpPr>
          <p:cNvPr id="7" name="Content Placeholder 3"/>
          <p:cNvSpPr>
            <a:spLocks noGrp="1"/>
          </p:cNvSpPr>
          <p:nvPr>
            <p:ph idx="1"/>
          </p:nvPr>
        </p:nvSpPr>
        <p:spPr>
          <a:xfrm>
            <a:off x="575556" y="1484784"/>
            <a:ext cx="7992888" cy="4824536"/>
          </a:xfrm>
        </p:spPr>
        <p:txBody>
          <a:bodyPr>
            <a:normAutofit fontScale="47500" lnSpcReduction="20000"/>
          </a:bodyPr>
          <a:lstStyle/>
          <a:p>
            <a:pPr>
              <a:buFont typeface="Arial" charset="0"/>
              <a:buNone/>
            </a:pPr>
            <a:r>
              <a:rPr lang="en-US" altLang="en-US" sz="4400" b="1" dirty="0">
                <a:solidFill>
                  <a:srgbClr val="005488"/>
                </a:solidFill>
                <a:latin typeface="Verdana" charset="0"/>
                <a:ea typeface="ＭＳ Ｐゴシック" charset="-128"/>
              </a:rPr>
              <a:t>Conclusion </a:t>
            </a:r>
          </a:p>
          <a:p>
            <a:pPr>
              <a:lnSpc>
                <a:spcPct val="150000"/>
              </a:lnSpc>
              <a:buFont typeface="Wingdings" pitchFamily="2" charset="2"/>
              <a:buChar char="ü"/>
            </a:pPr>
            <a:r>
              <a:rPr lang="en-GB" sz="4400" dirty="0">
                <a:latin typeface="Verdana" panose="020B0604030504040204" pitchFamily="34" charset="0"/>
                <a:ea typeface="Verdana" panose="020B0604030504040204" pitchFamily="34" charset="0"/>
                <a:cs typeface="Verdana" panose="020B0604030504040204" pitchFamily="34" charset="0"/>
              </a:rPr>
              <a:t>Regulatory Reliance provides benefits to African patients through accelerated access to products for pandemics, epidemics and for diseases which are endemic in Africa</a:t>
            </a:r>
          </a:p>
          <a:p>
            <a:pPr>
              <a:lnSpc>
                <a:spcPct val="150000"/>
              </a:lnSpc>
              <a:buFont typeface="Wingdings" pitchFamily="2" charset="2"/>
              <a:buChar char="ü"/>
            </a:pPr>
            <a:r>
              <a:rPr lang="en-GB" sz="4400" dirty="0">
                <a:latin typeface="Verdana" panose="020B0604030504040204" pitchFamily="34" charset="0"/>
                <a:ea typeface="Verdana" panose="020B0604030504040204" pitchFamily="34" charset="0"/>
                <a:cs typeface="Verdana" panose="020B0604030504040204" pitchFamily="34" charset="0"/>
              </a:rPr>
              <a:t>Through regulatory reliance and the mechanisms there have been accelerated access to vaccines and medical products</a:t>
            </a:r>
          </a:p>
          <a:p>
            <a:pPr>
              <a:lnSpc>
                <a:spcPct val="150000"/>
              </a:lnSpc>
              <a:buFont typeface="Wingdings" pitchFamily="2" charset="2"/>
              <a:buChar char="ü"/>
            </a:pPr>
            <a:r>
              <a:rPr lang="en-GB" sz="4400" dirty="0">
                <a:latin typeface="Verdana" panose="020B0604030504040204" pitchFamily="34" charset="0"/>
                <a:ea typeface="Verdana" panose="020B0604030504040204" pitchFamily="34" charset="0"/>
                <a:cs typeface="Verdana" panose="020B0604030504040204" pitchFamily="34" charset="0"/>
              </a:rPr>
              <a:t>Collaborative working is also improving Africa’s capacity to quickly identify safety signals in relation to medical products thereby protecting African patients</a:t>
            </a:r>
          </a:p>
          <a:p>
            <a:pPr marL="0" indent="0">
              <a:lnSpc>
                <a:spcPct val="150000"/>
              </a:lnSpc>
              <a:buNone/>
            </a:pP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663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27384"/>
            <a:ext cx="9252519" cy="6939661"/>
          </a:xfrm>
          <a:prstGeom prst="rect">
            <a:avLst/>
          </a:prstGeom>
        </p:spPr>
      </p:pic>
      <p:sp>
        <p:nvSpPr>
          <p:cNvPr id="5" name="Content Placeholder 3"/>
          <p:cNvSpPr>
            <a:spLocks noGrp="1"/>
          </p:cNvSpPr>
          <p:nvPr>
            <p:ph idx="1"/>
          </p:nvPr>
        </p:nvSpPr>
        <p:spPr>
          <a:xfrm>
            <a:off x="791580" y="4365104"/>
            <a:ext cx="7560840" cy="648072"/>
          </a:xfrm>
        </p:spPr>
        <p:txBody>
          <a:bodyPr/>
          <a:lstStyle/>
          <a:p>
            <a:pPr algn="ctr">
              <a:buFont typeface="Arial" charset="0"/>
              <a:buNone/>
            </a:pPr>
            <a:r>
              <a:rPr lang="en-US" altLang="en-US" b="1" dirty="0">
                <a:solidFill>
                  <a:srgbClr val="005488"/>
                </a:solidFill>
                <a:latin typeface="Verdana" charset="0"/>
                <a:ea typeface="ＭＳ Ｐゴシック" charset="-128"/>
              </a:rPr>
              <a:t>Thank you!</a:t>
            </a:r>
          </a:p>
        </p:txBody>
      </p:sp>
    </p:spTree>
    <p:extLst>
      <p:ext uri="{BB962C8B-B14F-4D97-AF65-F5344CB8AC3E}">
        <p14:creationId xmlns:p14="http://schemas.microsoft.com/office/powerpoint/2010/main" val="272033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484784"/>
            <a:ext cx="7992888" cy="4824536"/>
          </a:xfrm>
        </p:spPr>
        <p:txBody>
          <a:bodyPr>
            <a:normAutofit fontScale="92500" lnSpcReduction="10000"/>
          </a:bodyPr>
          <a:lstStyle/>
          <a:p>
            <a:pPr>
              <a:buFont typeface="Arial" charset="0"/>
              <a:buNone/>
            </a:pPr>
            <a:r>
              <a:rPr lang="en-US" altLang="en-US" b="1" dirty="0">
                <a:solidFill>
                  <a:srgbClr val="005488"/>
                </a:solidFill>
                <a:latin typeface="Verdana" charset="0"/>
                <a:ea typeface="ＭＳ Ｐゴシック" charset="-128"/>
              </a:rPr>
              <a:t>Presentation outline</a:t>
            </a:r>
          </a:p>
          <a:p>
            <a:pPr>
              <a:buFont typeface="Arial" charset="0"/>
              <a:buNone/>
            </a:pPr>
            <a:endParaRPr lang="en-US" altLang="en-US" sz="1200" b="1" dirty="0">
              <a:solidFill>
                <a:srgbClr val="003A6D"/>
              </a:solidFill>
              <a:latin typeface="Verdana" charset="0"/>
              <a:ea typeface="ＭＳ Ｐゴシック" charset="-128"/>
            </a:endParaRPr>
          </a:p>
          <a:p>
            <a:pPr>
              <a:lnSpc>
                <a:spcPct val="150000"/>
              </a:lnSpc>
            </a:pPr>
            <a:r>
              <a:rPr lang="en-US" altLang="en-US" sz="2600" dirty="0">
                <a:solidFill>
                  <a:srgbClr val="262626"/>
                </a:solidFill>
                <a:latin typeface="Verdana" charset="0"/>
                <a:ea typeface="ＭＳ Ｐゴシック" charset="-128"/>
              </a:rPr>
              <a:t>Regulatory approval pathways</a:t>
            </a:r>
          </a:p>
          <a:p>
            <a:pPr>
              <a:lnSpc>
                <a:spcPct val="150000"/>
              </a:lnSpc>
            </a:pPr>
            <a:r>
              <a:rPr lang="en-US" altLang="en-US" sz="2600" dirty="0">
                <a:solidFill>
                  <a:srgbClr val="262626"/>
                </a:solidFill>
                <a:latin typeface="Verdana" charset="0"/>
                <a:ea typeface="ＭＳ Ｐゴシック" charset="-128"/>
              </a:rPr>
              <a:t>Reliance- overview</a:t>
            </a:r>
          </a:p>
          <a:p>
            <a:pPr>
              <a:lnSpc>
                <a:spcPct val="150000"/>
              </a:lnSpc>
            </a:pPr>
            <a:r>
              <a:rPr lang="en-US" altLang="en-US" sz="2600" dirty="0">
                <a:solidFill>
                  <a:srgbClr val="262626"/>
                </a:solidFill>
                <a:latin typeface="Verdana" charset="0"/>
                <a:ea typeface="ＭＳ Ｐゴシック" charset="-128"/>
              </a:rPr>
              <a:t>Reliance mechanism at global level</a:t>
            </a:r>
          </a:p>
          <a:p>
            <a:pPr>
              <a:lnSpc>
                <a:spcPct val="150000"/>
              </a:lnSpc>
            </a:pPr>
            <a:r>
              <a:rPr lang="en-US" altLang="en-US" sz="2600" dirty="0">
                <a:solidFill>
                  <a:srgbClr val="262626"/>
                </a:solidFill>
                <a:latin typeface="Verdana" charset="0"/>
                <a:ea typeface="ＭＳ Ｐゴシック" charset="-128"/>
              </a:rPr>
              <a:t>Reliance mechanism at regional level</a:t>
            </a:r>
          </a:p>
          <a:p>
            <a:pPr>
              <a:lnSpc>
                <a:spcPct val="150000"/>
              </a:lnSpc>
            </a:pPr>
            <a:r>
              <a:rPr lang="en-US" altLang="en-US" sz="2600" dirty="0">
                <a:solidFill>
                  <a:srgbClr val="262626"/>
                </a:solidFill>
                <a:latin typeface="Verdana" charset="0"/>
                <a:ea typeface="ＭＳ Ｐゴシック" charset="-128"/>
              </a:rPr>
              <a:t>The case of the African Vaccines Regulatory Forum</a:t>
            </a:r>
          </a:p>
          <a:p>
            <a:pPr marL="0" indent="0">
              <a:lnSpc>
                <a:spcPct val="150000"/>
              </a:lnSpc>
              <a:buNone/>
            </a:pPr>
            <a:r>
              <a:rPr lang="en-US" altLang="en-US" sz="2600" dirty="0">
                <a:solidFill>
                  <a:srgbClr val="262626"/>
                </a:solidFill>
                <a:latin typeface="Verdana" charset="0"/>
                <a:ea typeface="ＭＳ Ｐゴシック" charset="-128"/>
              </a:rPr>
              <a:t> </a:t>
            </a:r>
          </a:p>
        </p:txBody>
      </p:sp>
    </p:spTree>
    <p:extLst>
      <p:ext uri="{BB962C8B-B14F-4D97-AF65-F5344CB8AC3E}">
        <p14:creationId xmlns:p14="http://schemas.microsoft.com/office/powerpoint/2010/main" val="382202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484784"/>
            <a:ext cx="7992888" cy="4824536"/>
          </a:xfrm>
        </p:spPr>
        <p:txBody>
          <a:bodyPr>
            <a:normAutofit fontScale="85000" lnSpcReduction="20000"/>
          </a:bodyPr>
          <a:lstStyle/>
          <a:p>
            <a:pPr marL="0" indent="0">
              <a:buNone/>
            </a:pPr>
            <a:r>
              <a:rPr lang="en-US" sz="3800" dirty="0">
                <a:solidFill>
                  <a:srgbClr val="002060"/>
                </a:solidFill>
                <a:latin typeface="Verdana" panose="020B0604030504040204" pitchFamily="34" charset="0"/>
                <a:ea typeface="Verdana" panose="020B0604030504040204" pitchFamily="34" charset="0"/>
                <a:cs typeface="Verdana" panose="020B0604030504040204" pitchFamily="34" charset="0"/>
              </a:rPr>
              <a:t>INTRODUCTION</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National Regulatory Authorities (NRAs) ensure that medicines are of good quality, safe and efficacious and also correctly promoted for the benefit of patients. </a:t>
            </a:r>
          </a:p>
          <a:p>
            <a:r>
              <a:rPr lang="en-US" dirty="0">
                <a:latin typeface="Verdana" panose="020B0604030504040204" pitchFamily="34" charset="0"/>
                <a:ea typeface="Verdana" panose="020B0604030504040204" pitchFamily="34" charset="0"/>
                <a:cs typeface="Verdana" panose="020B0604030504040204" pitchFamily="34" charset="0"/>
              </a:rPr>
              <a:t>All NRAs have in place regulatory guidance and procedures for review of medicinal products. </a:t>
            </a:r>
          </a:p>
          <a:p>
            <a:r>
              <a:rPr lang="en-US" dirty="0">
                <a:latin typeface="Verdana" panose="020B0604030504040204" pitchFamily="34" charset="0"/>
                <a:ea typeface="Verdana" panose="020B0604030504040204" pitchFamily="34" charset="0"/>
                <a:cs typeface="Verdana" panose="020B0604030504040204" pitchFamily="34" charset="0"/>
              </a:rPr>
              <a:t>Regulatory review pathways may involve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full review, reliance and collaboration</a:t>
            </a:r>
            <a:r>
              <a:rPr lang="en-US" dirty="0">
                <a:latin typeface="Verdana" panose="020B0604030504040204" pitchFamily="34" charset="0"/>
                <a:ea typeface="Verdana" panose="020B0604030504040204" pitchFamily="34" charset="0"/>
                <a:cs typeface="Verdana" panose="020B0604030504040204" pitchFamily="34" charset="0"/>
              </a:rPr>
              <a:t> based on well-defined regulatory processes.</a:t>
            </a:r>
            <a:r>
              <a:rPr lang="en-US" altLang="en-US" sz="2600" dirty="0">
                <a:solidFill>
                  <a:srgbClr val="262626"/>
                </a:solidFill>
                <a:latin typeface="Verdana" charset="0"/>
                <a:ea typeface="ＭＳ Ｐゴシック" charset="-128"/>
              </a:rPr>
              <a:t> </a:t>
            </a:r>
          </a:p>
        </p:txBody>
      </p:sp>
    </p:spTree>
    <p:extLst>
      <p:ext uri="{BB962C8B-B14F-4D97-AF65-F5344CB8AC3E}">
        <p14:creationId xmlns:p14="http://schemas.microsoft.com/office/powerpoint/2010/main" val="162169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179512" y="1196752"/>
            <a:ext cx="8856984" cy="5661248"/>
          </a:xfrm>
        </p:spPr>
        <p:txBody>
          <a:bodyPr>
            <a:noAutofit/>
          </a:bodyPr>
          <a:lstStyle/>
          <a:p>
            <a:pPr marL="0" indent="0">
              <a:lnSpc>
                <a:spcPct val="150000"/>
              </a:lnSpc>
              <a:buNone/>
            </a:pPr>
            <a:r>
              <a:rPr lang="en-US" altLang="en-US" sz="3000" dirty="0">
                <a:solidFill>
                  <a:srgbClr val="FF0000"/>
                </a:solidFill>
                <a:latin typeface="Verdana" charset="0"/>
                <a:ea typeface="ＭＳ Ｐゴシック" charset="-128"/>
              </a:rPr>
              <a:t>RELIANCE</a:t>
            </a:r>
            <a:endParaRPr lang="en-US" altLang="en-US" sz="3000" b="1" dirty="0">
              <a:solidFill>
                <a:srgbClr val="FF0000"/>
              </a:solidFill>
              <a:latin typeface="Verdana" charset="0"/>
              <a:ea typeface="ＭＳ Ｐゴシック" charset="-128"/>
            </a:endParaRPr>
          </a:p>
          <a:p>
            <a:pPr>
              <a:lnSpc>
                <a:spcPct val="150000"/>
              </a:lnSpc>
            </a:pPr>
            <a:r>
              <a:rPr lang="en-GB" sz="2000" dirty="0">
                <a:latin typeface="Verdana" panose="020B0604030504040204" pitchFamily="34" charset="0"/>
                <a:ea typeface="Verdana" panose="020B0604030504040204" pitchFamily="34" charset="0"/>
                <a:cs typeface="Verdana" panose="020B0604030504040204" pitchFamily="34" charset="0"/>
              </a:rPr>
              <a:t>Allows formally/informally, an NRA to use abridged assessments/lab/GMP reports made by other NRAs or trusted body, </a:t>
            </a:r>
            <a:r>
              <a:rPr lang="en-GB" sz="2000" b="1" u="sng" dirty="0">
                <a:latin typeface="Verdana" panose="020B0604030504040204" pitchFamily="34" charset="0"/>
                <a:ea typeface="Verdana" panose="020B0604030504040204" pitchFamily="34" charset="0"/>
                <a:cs typeface="Verdana" panose="020B0604030504040204" pitchFamily="34" charset="0"/>
              </a:rPr>
              <a:t>while remaining responsible for the final decision</a:t>
            </a:r>
            <a:r>
              <a:rPr lang="en-GB" sz="2000" dirty="0">
                <a:latin typeface="Verdana" panose="020B0604030504040204" pitchFamily="34" charset="0"/>
                <a:ea typeface="Verdana" panose="020B0604030504040204" pitchFamily="34" charset="0"/>
                <a:cs typeface="Verdana" panose="020B0604030504040204" pitchFamily="34" charset="0"/>
              </a:rPr>
              <a:t>  </a:t>
            </a:r>
          </a:p>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Benefits </a:t>
            </a:r>
          </a:p>
          <a:p>
            <a:pPr>
              <a:lnSpc>
                <a:spcPct val="150000"/>
              </a:lnSpc>
            </a:pPr>
            <a:r>
              <a:rPr lang="en-GB" sz="2000" u="sng" dirty="0">
                <a:solidFill>
                  <a:srgbClr val="FF0000"/>
                </a:solidFill>
                <a:latin typeface="Verdana" panose="020B0604030504040204" pitchFamily="34" charset="0"/>
                <a:ea typeface="Verdana" panose="020B0604030504040204" pitchFamily="34" charset="0"/>
                <a:cs typeface="Verdana" panose="020B0604030504040204" pitchFamily="34" charset="0"/>
              </a:rPr>
              <a:t>Timely</a:t>
            </a:r>
            <a:r>
              <a:rPr lang="en-GB" sz="2000" dirty="0">
                <a:latin typeface="Verdana" panose="020B0604030504040204" pitchFamily="34" charset="0"/>
                <a:ea typeface="Verdana" panose="020B0604030504040204" pitchFamily="34" charset="0"/>
                <a:cs typeface="Verdana" panose="020B0604030504040204" pitchFamily="34" charset="0"/>
              </a:rPr>
              <a:t> access to quality-assured, safe, and effective medicines</a:t>
            </a:r>
          </a:p>
          <a:p>
            <a:pPr>
              <a:lnSpc>
                <a:spcPct val="150000"/>
              </a:lnSpc>
            </a:pPr>
            <a:r>
              <a:rPr lang="en-GB" sz="2000" dirty="0">
                <a:latin typeface="Verdana" panose="020B0604030504040204" pitchFamily="34" charset="0"/>
                <a:ea typeface="Verdana" panose="020B0604030504040204" pitchFamily="34" charset="0"/>
                <a:cs typeface="Verdana" panose="020B0604030504040204" pitchFamily="34" charset="0"/>
              </a:rPr>
              <a:t>Facilitate availability of complex therapies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2000" dirty="0">
                <a:latin typeface="Verdana" panose="020B0604030504040204" pitchFamily="34" charset="0"/>
                <a:ea typeface="Verdana" panose="020B0604030504040204" pitchFamily="34" charset="0"/>
                <a:cs typeface="Verdana" panose="020B0604030504040204" pitchFamily="34" charset="0"/>
              </a:rPr>
              <a:t>Allow efficient use of resources - concentrate on other areas of regulation e.g. post market surveillance for quality and safety</a:t>
            </a:r>
          </a:p>
          <a:p>
            <a:pPr>
              <a:lnSpc>
                <a:spcPct val="150000"/>
              </a:lnSpc>
            </a:pPr>
            <a:r>
              <a:rPr lang="en-GB" altLang="en-US" sz="2000" dirty="0">
                <a:latin typeface="Verdana" panose="020B0604030504040204" pitchFamily="34" charset="0"/>
                <a:ea typeface="Verdana" panose="020B0604030504040204" pitchFamily="34" charset="0"/>
                <a:cs typeface="Verdana" panose="020B0604030504040204" pitchFamily="34" charset="0"/>
              </a:rPr>
              <a:t>Eliminate of duplication of efforts; building regulatory capacity and trust</a:t>
            </a:r>
            <a:endParaRPr lang="en-US" altLang="en-US" sz="2000"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329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484784"/>
            <a:ext cx="7992888" cy="4824536"/>
          </a:xfrm>
        </p:spPr>
        <p:txBody>
          <a:bodyPr>
            <a:normAutofit fontScale="62500" lnSpcReduction="20000"/>
          </a:bodyPr>
          <a:lstStyle/>
          <a:p>
            <a:pPr marL="0" indent="0">
              <a:lnSpc>
                <a:spcPct val="150000"/>
              </a:lnSpc>
              <a:buNone/>
            </a:pPr>
            <a:r>
              <a:rPr lang="en-GB" b="1" dirty="0">
                <a:latin typeface="Verdana" panose="020B0604030504040204" pitchFamily="34" charset="0"/>
                <a:ea typeface="Verdana" panose="020B0604030504040204" pitchFamily="34" charset="0"/>
                <a:cs typeface="Verdana" panose="020B0604030504040204" pitchFamily="34" charset="0"/>
              </a:rPr>
              <a:t>RELIANCE MECHANISMS AT </a:t>
            </a:r>
            <a:r>
              <a:rPr lang="en-GB" b="1" dirty="0">
                <a:highlight>
                  <a:srgbClr val="FFFF00"/>
                </a:highlight>
                <a:latin typeface="Verdana" panose="020B0604030504040204" pitchFamily="34" charset="0"/>
                <a:ea typeface="Verdana" panose="020B0604030504040204" pitchFamily="34" charset="0"/>
                <a:cs typeface="Verdana" panose="020B0604030504040204" pitchFamily="34" charset="0"/>
              </a:rPr>
              <a:t>GLOBAL LEVEL</a:t>
            </a:r>
            <a:r>
              <a:rPr lang="x-none" b="1" dirty="0">
                <a:highlight>
                  <a:srgbClr val="FFFF00"/>
                </a:highlight>
                <a:latin typeface="Verdana" panose="020B0604030504040204" pitchFamily="34" charset="0"/>
                <a:ea typeface="Verdana" panose="020B0604030504040204" pitchFamily="34" charset="0"/>
                <a:cs typeface="Verdana" panose="020B0604030504040204" pitchFamily="34" charset="0"/>
              </a:rPr>
              <a:t> </a:t>
            </a:r>
            <a:endParaRPr lang="en-US" altLang="en-US" b="1" dirty="0">
              <a:solidFill>
                <a:srgbClr val="262626"/>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buFont typeface="Arial" charset="0"/>
              <a:buNone/>
            </a:pPr>
            <a:endParaRPr lang="en-US" altLang="en-US" sz="1200" b="1" dirty="0">
              <a:solidFill>
                <a:srgbClr val="003A6D"/>
              </a:solidFill>
              <a:latin typeface="Verdana" charset="0"/>
              <a:ea typeface="ＭＳ Ｐゴシック" charset="-128"/>
            </a:endParaRPr>
          </a:p>
          <a:p>
            <a:pPr>
              <a:lnSpc>
                <a:spcPct val="150000"/>
              </a:lnSpc>
            </a:pPr>
            <a:r>
              <a:rPr lang="en-GB" dirty="0">
                <a:latin typeface="Verdana" panose="020B0604030504040204" pitchFamily="34" charset="0"/>
                <a:ea typeface="Verdana" panose="020B0604030504040204" pitchFamily="34" charset="0"/>
                <a:cs typeface="Verdana" panose="020B0604030504040204" pitchFamily="34" charset="0"/>
              </a:rPr>
              <a:t>Collaborative procedure</a:t>
            </a:r>
          </a:p>
          <a:p>
            <a:pPr lvl="1">
              <a:lnSpc>
                <a:spcPct val="150000"/>
              </a:lnSpc>
            </a:pPr>
            <a:r>
              <a:rPr lang="en-US" sz="3200" dirty="0" err="1">
                <a:latin typeface="Verdana" panose="020B0604030504040204" pitchFamily="34" charset="0"/>
                <a:ea typeface="Verdana" panose="020B0604030504040204" pitchFamily="34" charset="0"/>
                <a:cs typeface="Verdana" panose="020B0604030504040204" pitchFamily="34" charset="0"/>
              </a:rPr>
              <a:t>Swissmedic</a:t>
            </a:r>
            <a:r>
              <a:rPr lang="en-US" sz="3200" dirty="0">
                <a:latin typeface="Verdana" panose="020B0604030504040204" pitchFamily="34" charset="0"/>
                <a:ea typeface="Verdana" panose="020B0604030504040204" pitchFamily="34" charset="0"/>
                <a:cs typeface="Verdana" panose="020B0604030504040204" pitchFamily="34" charset="0"/>
              </a:rPr>
              <a:t> </a:t>
            </a:r>
            <a:r>
              <a:rPr lang="en-GB" sz="3200" dirty="0">
                <a:latin typeface="Verdana" panose="020B0604030504040204" pitchFamily="34" charset="0"/>
                <a:ea typeface="Verdana" panose="020B0604030504040204" pitchFamily="34" charset="0"/>
                <a:cs typeface="Verdana" panose="020B0604030504040204" pitchFamily="34" charset="0"/>
              </a:rPr>
              <a:t>Marketing Authorisation for Global Health Products (MAGHP)</a:t>
            </a:r>
            <a:r>
              <a:rPr lang="en-US" sz="3200" dirty="0">
                <a:latin typeface="Verdana" panose="020B0604030504040204" pitchFamily="34" charset="0"/>
                <a:ea typeface="Verdana" panose="020B0604030504040204" pitchFamily="34" charset="0"/>
                <a:cs typeface="Verdana" panose="020B0604030504040204" pitchFamily="34" charset="0"/>
              </a:rPr>
              <a:t> procedure</a:t>
            </a:r>
            <a:r>
              <a:rPr lang="x-none" sz="3200">
                <a:latin typeface="Verdana" panose="020B0604030504040204" pitchFamily="34" charset="0"/>
                <a:ea typeface="Verdana" panose="020B0604030504040204" pitchFamily="34" charset="0"/>
                <a:cs typeface="Verdana" panose="020B0604030504040204" pitchFamily="34" charset="0"/>
              </a:rPr>
              <a:t> </a:t>
            </a:r>
          </a:p>
          <a:p>
            <a:pPr lvl="1">
              <a:lnSpc>
                <a:spcPct val="150000"/>
              </a:lnSpc>
            </a:pPr>
            <a:r>
              <a:rPr lang="en-GB" sz="3200" dirty="0">
                <a:latin typeface="Verdana" panose="020B0604030504040204" pitchFamily="34" charset="0"/>
                <a:ea typeface="Verdana" panose="020B0604030504040204" pitchFamily="34" charset="0"/>
                <a:cs typeface="Verdana" panose="020B0604030504040204" pitchFamily="34" charset="0"/>
              </a:rPr>
              <a:t>WHO</a:t>
            </a:r>
          </a:p>
          <a:p>
            <a:pPr>
              <a:lnSpc>
                <a:spcPct val="150000"/>
              </a:lnSpc>
            </a:pPr>
            <a:r>
              <a:rPr lang="en-GB" dirty="0">
                <a:latin typeface="Verdana" panose="020B0604030504040204" pitchFamily="34" charset="0"/>
                <a:ea typeface="Verdana" panose="020B0604030504040204" pitchFamily="34" charset="0"/>
                <a:cs typeface="Verdana" panose="020B0604030504040204" pitchFamily="34" charset="0"/>
              </a:rPr>
              <a:t>Access to Shared Reports</a:t>
            </a:r>
          </a:p>
          <a:p>
            <a:pPr lvl="1">
              <a:lnSpc>
                <a:spcPct val="150000"/>
              </a:lnSpc>
            </a:pPr>
            <a:r>
              <a:rPr lang="en-GB" sz="3200" dirty="0">
                <a:latin typeface="Verdana" panose="020B0604030504040204" pitchFamily="34" charset="0"/>
                <a:ea typeface="Verdana" panose="020B0604030504040204" pitchFamily="34" charset="0"/>
                <a:cs typeface="Verdana" panose="020B0604030504040204" pitchFamily="34" charset="0"/>
              </a:rPr>
              <a:t>WHO Public Assessment Reports (WHOPAR)</a:t>
            </a:r>
          </a:p>
          <a:p>
            <a:pPr lvl="1">
              <a:lnSpc>
                <a:spcPct val="150000"/>
              </a:lnSpc>
            </a:pPr>
            <a:r>
              <a:rPr lang="en-GB" sz="3200" dirty="0">
                <a:latin typeface="Verdana" panose="020B0604030504040204" pitchFamily="34" charset="0"/>
                <a:ea typeface="Verdana" panose="020B0604030504040204" pitchFamily="34" charset="0"/>
                <a:cs typeface="Verdana" panose="020B0604030504040204" pitchFamily="34" charset="0"/>
              </a:rPr>
              <a:t>WHO Public Inspection Reports (WHOPIR)</a:t>
            </a:r>
          </a:p>
          <a:p>
            <a:pPr lvl="1">
              <a:lnSpc>
                <a:spcPct val="150000"/>
              </a:lnSpc>
            </a:pPr>
            <a:r>
              <a:rPr lang="en-GB" sz="3200" dirty="0">
                <a:latin typeface="Verdana" panose="020B0604030504040204" pitchFamily="34" charset="0"/>
                <a:ea typeface="Verdana" panose="020B0604030504040204" pitchFamily="34" charset="0"/>
                <a:cs typeface="Verdana" panose="020B0604030504040204" pitchFamily="34" charset="0"/>
              </a:rPr>
              <a:t>European Public Assessment Reports (EPAR)</a:t>
            </a:r>
          </a:p>
          <a:p>
            <a:pPr>
              <a:lnSpc>
                <a:spcPct val="150000"/>
              </a:lnSpc>
            </a:pPr>
            <a:r>
              <a:rPr lang="x-none">
                <a:latin typeface="Verdana" panose="020B0604030504040204" pitchFamily="34" charset="0"/>
                <a:ea typeface="Verdana" panose="020B0604030504040204" pitchFamily="34" charset="0"/>
                <a:cs typeface="Verdana" panose="020B0604030504040204" pitchFamily="34" charset="0"/>
              </a:rPr>
              <a:t>WHO</a:t>
            </a:r>
            <a:r>
              <a:rPr lang="en-GB" dirty="0">
                <a:latin typeface="Verdana" panose="020B0604030504040204" pitchFamily="34" charset="0"/>
                <a:ea typeface="Verdana" panose="020B0604030504040204" pitchFamily="34" charset="0"/>
                <a:cs typeface="Verdana" panose="020B0604030504040204" pitchFamily="34" charset="0"/>
              </a:rPr>
              <a:t>-</a:t>
            </a:r>
            <a:r>
              <a:rPr lang="x-none">
                <a:latin typeface="Verdana" panose="020B0604030504040204" pitchFamily="34" charset="0"/>
                <a:ea typeface="Verdana" panose="020B0604030504040204" pitchFamily="34" charset="0"/>
                <a:cs typeface="Verdana" panose="020B0604030504040204" pitchFamily="34" charset="0"/>
              </a:rPr>
              <a:t>SRA Pilot </a:t>
            </a:r>
            <a:r>
              <a:rPr lang="en-GB" dirty="0">
                <a:latin typeface="Verdana" panose="020B0604030504040204" pitchFamily="34" charset="0"/>
                <a:ea typeface="Verdana" panose="020B0604030504040204" pitchFamily="34" charset="0"/>
                <a:cs typeface="Verdana" panose="020B0604030504040204" pitchFamily="34" charset="0"/>
              </a:rPr>
              <a:t>P</a:t>
            </a:r>
            <a:r>
              <a:rPr lang="x-none">
                <a:latin typeface="Verdana" panose="020B0604030504040204" pitchFamily="34" charset="0"/>
                <a:ea typeface="Verdana" panose="020B0604030504040204" pitchFamily="34" charset="0"/>
                <a:cs typeface="Verdana" panose="020B0604030504040204" pitchFamily="34" charset="0"/>
              </a:rPr>
              <a:t>roject</a:t>
            </a:r>
            <a:r>
              <a:rPr lang="en-GB" dirty="0">
                <a:latin typeface="Verdana" panose="020B0604030504040204" pitchFamily="34" charset="0"/>
                <a:ea typeface="Verdana" panose="020B0604030504040204" pitchFamily="34" charset="0"/>
                <a:cs typeface="Verdana" panose="020B0604030504040204" pitchFamily="34" charset="0"/>
              </a:rPr>
              <a:t> (PH products)</a:t>
            </a:r>
            <a:endParaRPr lang="x-none">
              <a:latin typeface="Verdana" panose="020B0604030504040204" pitchFamily="34" charset="0"/>
              <a:ea typeface="Verdana" panose="020B0604030504040204" pitchFamily="34" charset="0"/>
              <a:cs typeface="Verdana" panose="020B0604030504040204" pitchFamily="34" charset="0"/>
            </a:endParaRPr>
          </a:p>
          <a:p>
            <a:pPr lvl="1">
              <a:lnSpc>
                <a:spcPct val="150000"/>
              </a:lnSpc>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GB" dirty="0"/>
          </a:p>
        </p:txBody>
      </p:sp>
    </p:spTree>
    <p:extLst>
      <p:ext uri="{BB962C8B-B14F-4D97-AF65-F5344CB8AC3E}">
        <p14:creationId xmlns:p14="http://schemas.microsoft.com/office/powerpoint/2010/main" val="120541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196752"/>
            <a:ext cx="7992888" cy="5544616"/>
          </a:xfrm>
        </p:spPr>
        <p:txBody>
          <a:bodyPr>
            <a:normAutofit fontScale="92500" lnSpcReduction="10000"/>
          </a:bodyPr>
          <a:lstStyle/>
          <a:p>
            <a:pPr marL="0" indent="0">
              <a:lnSpc>
                <a:spcPct val="150000"/>
              </a:lnSpc>
              <a:buNone/>
            </a:pPr>
            <a:r>
              <a:rPr lang="en-GB" sz="2000" dirty="0">
                <a:latin typeface="Verdana" panose="020B0604030504040204" pitchFamily="34" charset="0"/>
                <a:ea typeface="Verdana" panose="020B0604030504040204" pitchFamily="34" charset="0"/>
                <a:cs typeface="Verdana" panose="020B0604030504040204" pitchFamily="34" charset="0"/>
              </a:rPr>
              <a:t>RELIANCE MECHANISMS AT </a:t>
            </a:r>
            <a:r>
              <a:rPr lang="en-US" sz="2000" dirty="0">
                <a:highlight>
                  <a:srgbClr val="FFFF00"/>
                </a:highlight>
                <a:latin typeface="Verdana" panose="020B0604030504040204" pitchFamily="34" charset="0"/>
                <a:ea typeface="Verdana" panose="020B0604030504040204" pitchFamily="34" charset="0"/>
                <a:cs typeface="Verdana" panose="020B0604030504040204" pitchFamily="34" charset="0"/>
              </a:rPr>
              <a:t>REGIONAL LEVEL</a:t>
            </a:r>
            <a:endParaRPr lang="en-US" altLang="en-US" sz="2000" dirty="0">
              <a:solidFill>
                <a:srgbClr val="262626"/>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endParaRPr lang="en-US" altLang="en-US" sz="2500" dirty="0">
              <a:solidFill>
                <a:srgbClr val="003A6D"/>
              </a:solidFill>
              <a:latin typeface="Verdana" panose="020B0604030504040204" pitchFamily="34" charset="0"/>
              <a:ea typeface="Verdana" panose="020B0604030504040204" pitchFamily="34" charset="0"/>
              <a:cs typeface="Verdana" panose="020B0604030504040204" pitchFamily="34" charset="0"/>
            </a:endParaRPr>
          </a:p>
          <a:p>
            <a:r>
              <a:rPr lang="en-US" altLang="en-US" sz="2700" dirty="0">
                <a:latin typeface="Verdana" panose="020B0604030504040204" pitchFamily="34" charset="0"/>
                <a:ea typeface="Verdana" panose="020B0604030504040204" pitchFamily="34" charset="0"/>
                <a:cs typeface="Verdana" panose="020B0604030504040204" pitchFamily="34" charset="0"/>
              </a:rPr>
              <a:t>African Medicines Regulatory Harmonization</a:t>
            </a:r>
            <a:endParaRPr lang="en-GB" altLang="en-US" sz="2700" dirty="0">
              <a:latin typeface="Verdana" panose="020B0604030504040204" pitchFamily="34" charset="0"/>
              <a:ea typeface="Verdana" panose="020B0604030504040204" pitchFamily="34" charset="0"/>
              <a:cs typeface="Verdana" panose="020B0604030504040204" pitchFamily="34" charset="0"/>
            </a:endParaRPr>
          </a:p>
          <a:p>
            <a:pPr marL="0" lvl="1" indent="0">
              <a:lnSpc>
                <a:spcPct val="80000"/>
              </a:lnSpc>
              <a:buNone/>
              <a:defRPr/>
            </a:pPr>
            <a:endParaRPr lang="en-GB" altLang="en-US" sz="2500" dirty="0">
              <a:latin typeface="Verdana" panose="020B0604030504040204" pitchFamily="34" charset="0"/>
              <a:ea typeface="Verdana" panose="020B0604030504040204" pitchFamily="34" charset="0"/>
              <a:cs typeface="Verdana" panose="020B0604030504040204" pitchFamily="34" charset="0"/>
            </a:endParaRPr>
          </a:p>
          <a:p>
            <a:pPr marL="857250" lvl="2" indent="-457200">
              <a:lnSpc>
                <a:spcPct val="80000"/>
              </a:lnSpc>
              <a:buFont typeface="Wingdings" pitchFamily="2" charset="2"/>
              <a:buChar char="Ø"/>
              <a:defRPr/>
            </a:pPr>
            <a:r>
              <a:rPr lang="en-GB" altLang="en-US" sz="2100" dirty="0">
                <a:latin typeface="Verdana" panose="020B0604030504040204" pitchFamily="34" charset="0"/>
                <a:ea typeface="Verdana" panose="020B0604030504040204" pitchFamily="34" charset="0"/>
                <a:cs typeface="Verdana" panose="020B0604030504040204" pitchFamily="34" charset="0"/>
              </a:rPr>
              <a:t>EAC- East African Community- 6 countries- 150million population</a:t>
            </a:r>
          </a:p>
          <a:p>
            <a:pPr marL="400050" lvl="2" indent="0">
              <a:lnSpc>
                <a:spcPct val="80000"/>
              </a:lnSpc>
              <a:buNone/>
              <a:defRPr/>
            </a:pPr>
            <a:endParaRPr lang="en-GB" altLang="en-US" sz="2100" dirty="0">
              <a:latin typeface="Verdana" panose="020B0604030504040204" pitchFamily="34" charset="0"/>
              <a:ea typeface="Verdana" panose="020B0604030504040204" pitchFamily="34" charset="0"/>
              <a:cs typeface="Verdana" panose="020B0604030504040204" pitchFamily="34" charset="0"/>
            </a:endParaRPr>
          </a:p>
          <a:p>
            <a:pPr marL="857250" lvl="2" indent="-457200">
              <a:lnSpc>
                <a:spcPct val="80000"/>
              </a:lnSpc>
              <a:buFont typeface="Wingdings" pitchFamily="2" charset="2"/>
              <a:buChar char="Ø"/>
              <a:defRPr/>
            </a:pPr>
            <a:r>
              <a:rPr lang="en-GB" altLang="en-US" sz="2100" dirty="0">
                <a:latin typeface="Verdana" panose="020B0604030504040204" pitchFamily="34" charset="0"/>
                <a:ea typeface="Verdana" panose="020B0604030504040204" pitchFamily="34" charset="0"/>
                <a:cs typeface="Verdana" panose="020B0604030504040204" pitchFamily="34" charset="0"/>
              </a:rPr>
              <a:t>West African Health Organization (WAHO)- 15 countries- 185million</a:t>
            </a:r>
          </a:p>
          <a:p>
            <a:pPr marL="400050" lvl="2" indent="0">
              <a:lnSpc>
                <a:spcPct val="80000"/>
              </a:lnSpc>
              <a:buNone/>
              <a:defRPr/>
            </a:pPr>
            <a:endParaRPr lang="en-GB" altLang="en-US" sz="2100" dirty="0">
              <a:latin typeface="Verdana" panose="020B0604030504040204" pitchFamily="34" charset="0"/>
              <a:ea typeface="Verdana" panose="020B0604030504040204" pitchFamily="34" charset="0"/>
              <a:cs typeface="Verdana" panose="020B0604030504040204" pitchFamily="34" charset="0"/>
            </a:endParaRPr>
          </a:p>
          <a:p>
            <a:pPr marL="857250" lvl="2" indent="-457200">
              <a:lnSpc>
                <a:spcPct val="80000"/>
              </a:lnSpc>
              <a:buFont typeface="Wingdings" pitchFamily="2" charset="2"/>
              <a:buChar char="Ø"/>
              <a:defRPr/>
            </a:pPr>
            <a:r>
              <a:rPr lang="en-GB" altLang="en-US" sz="2100" dirty="0">
                <a:latin typeface="Verdana" panose="020B0604030504040204" pitchFamily="34" charset="0"/>
                <a:ea typeface="Verdana" panose="020B0604030504040204" pitchFamily="34" charset="0"/>
                <a:cs typeface="Verdana" panose="020B0604030504040204" pitchFamily="34" charset="0"/>
              </a:rPr>
              <a:t>Zazibona- 4 countries- 34million</a:t>
            </a:r>
          </a:p>
          <a:p>
            <a:pPr marL="400050" lvl="2" indent="0">
              <a:lnSpc>
                <a:spcPct val="80000"/>
              </a:lnSpc>
              <a:buNone/>
              <a:defRPr/>
            </a:pPr>
            <a:endParaRPr lang="en-GB" altLang="en-US" sz="2100" dirty="0">
              <a:latin typeface="Verdana" panose="020B0604030504040204" pitchFamily="34" charset="0"/>
              <a:ea typeface="Verdana" panose="020B0604030504040204" pitchFamily="34" charset="0"/>
              <a:cs typeface="Verdana" panose="020B0604030504040204" pitchFamily="34" charset="0"/>
            </a:endParaRPr>
          </a:p>
          <a:p>
            <a:pPr marL="857250" lvl="2" indent="-457200">
              <a:lnSpc>
                <a:spcPct val="80000"/>
              </a:lnSpc>
              <a:buFont typeface="Wingdings" pitchFamily="2" charset="2"/>
              <a:buChar char="Ø"/>
              <a:defRPr/>
            </a:pPr>
            <a:r>
              <a:rPr lang="en-GB" altLang="en-US" sz="2100" dirty="0">
                <a:latin typeface="Verdana" panose="020B0604030504040204" pitchFamily="34" charset="0"/>
                <a:ea typeface="Verdana" panose="020B0604030504040204" pitchFamily="34" charset="0"/>
                <a:cs typeface="Verdana" panose="020B0604030504040204" pitchFamily="34" charset="0"/>
              </a:rPr>
              <a:t>SADC- South African Development Community- 16 countries- 300million</a:t>
            </a:r>
          </a:p>
          <a:p>
            <a:pPr marL="400050" lvl="2" indent="0">
              <a:lnSpc>
                <a:spcPct val="80000"/>
              </a:lnSpc>
              <a:buNone/>
              <a:defRPr/>
            </a:pPr>
            <a:endParaRPr lang="en-GB" altLang="en-US" sz="2100" dirty="0">
              <a:latin typeface="Verdana" panose="020B0604030504040204" pitchFamily="34" charset="0"/>
              <a:ea typeface="Verdana" panose="020B0604030504040204" pitchFamily="34" charset="0"/>
              <a:cs typeface="Verdana" panose="020B0604030504040204" pitchFamily="34" charset="0"/>
            </a:endParaRPr>
          </a:p>
          <a:p>
            <a:pPr marL="400050" lvl="2" indent="0">
              <a:lnSpc>
                <a:spcPct val="80000"/>
              </a:lnSpc>
              <a:buNone/>
              <a:defRPr/>
            </a:pPr>
            <a:endParaRPr lang="en-GB" altLang="en-US" sz="2100" dirty="0">
              <a:latin typeface="Verdana" panose="020B0604030504040204" pitchFamily="34" charset="0"/>
              <a:ea typeface="Verdana" panose="020B0604030504040204" pitchFamily="34" charset="0"/>
              <a:cs typeface="Verdana" panose="020B0604030504040204" pitchFamily="34" charset="0"/>
            </a:endParaRPr>
          </a:p>
          <a:p>
            <a:pPr marL="457200" lvl="1" indent="-457200">
              <a:lnSpc>
                <a:spcPct val="80000"/>
              </a:lnSpc>
              <a:buFont typeface="Wingdings" pitchFamily="2" charset="2"/>
              <a:buChar char="Ø"/>
              <a:defRPr/>
            </a:pPr>
            <a:r>
              <a:rPr lang="en-GB" altLang="en-US" sz="2500" dirty="0">
                <a:latin typeface="Verdana" panose="020B0604030504040204" pitchFamily="34" charset="0"/>
                <a:ea typeface="Verdana" panose="020B0604030504040204" pitchFamily="34" charset="0"/>
                <a:cs typeface="Verdana" panose="020B0604030504040204" pitchFamily="34" charset="0"/>
              </a:rPr>
              <a:t>African Vaccines Regulatory Forum (AVAREF)</a:t>
            </a:r>
          </a:p>
          <a:p>
            <a:pPr marL="0" lvl="1" indent="0">
              <a:lnSpc>
                <a:spcPct val="80000"/>
              </a:lnSpc>
              <a:buNone/>
              <a:defRPr/>
            </a:pPr>
            <a:endParaRPr lang="en-GB" altLang="en-US" sz="2500" dirty="0">
              <a:latin typeface="Verdana" panose="020B0604030504040204" pitchFamily="34" charset="0"/>
              <a:ea typeface="Verdana" panose="020B0604030504040204" pitchFamily="34" charset="0"/>
              <a:cs typeface="Verdana" panose="020B0604030504040204" pitchFamily="34" charset="0"/>
            </a:endParaRPr>
          </a:p>
          <a:p>
            <a:pPr marL="400050" lvl="2" indent="0">
              <a:lnSpc>
                <a:spcPct val="80000"/>
              </a:lnSpc>
              <a:buNone/>
              <a:defRPr/>
            </a:pPr>
            <a:r>
              <a:rPr lang="en-GB" altLang="en-US" sz="2100" dirty="0">
                <a:latin typeface="Verdana" panose="020B0604030504040204" pitchFamily="34" charset="0"/>
                <a:ea typeface="Verdana" panose="020B0604030504040204" pitchFamily="34" charset="0"/>
                <a:cs typeface="Verdana" panose="020B0604030504040204" pitchFamily="34" charset="0"/>
              </a:rPr>
              <a:t> </a:t>
            </a:r>
            <a:endParaRPr lang="en-GB" sz="2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697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484784"/>
            <a:ext cx="7992888" cy="4824536"/>
          </a:xfrm>
        </p:spPr>
        <p:txBody>
          <a:bodyPr>
            <a:normAutofit/>
          </a:bodyPr>
          <a:lstStyle/>
          <a:p>
            <a:pPr marL="0" indent="0">
              <a:lnSpc>
                <a:spcPct val="150000"/>
              </a:lnSpc>
              <a:buNone/>
            </a:pPr>
            <a:r>
              <a:rPr lang="en-GB" dirty="0"/>
              <a:t> </a:t>
            </a:r>
          </a:p>
          <a:p>
            <a:pPr marL="0" indent="0">
              <a:lnSpc>
                <a:spcPct val="150000"/>
              </a:lnSpc>
              <a:buNone/>
            </a:pPr>
            <a:endParaRPr lang="en-GB" b="1" dirty="0"/>
          </a:p>
          <a:p>
            <a:pPr marL="0" indent="0" algn="ctr">
              <a:lnSpc>
                <a:spcPct val="150000"/>
              </a:lnSpc>
              <a:buNone/>
            </a:pPr>
            <a:r>
              <a:rPr lang="en-GB" b="1" dirty="0"/>
              <a:t>AFRICAN VACCINES REGULATORY FORUM</a:t>
            </a:r>
          </a:p>
          <a:p>
            <a:pPr marL="0" indent="0" algn="ctr">
              <a:lnSpc>
                <a:spcPct val="150000"/>
              </a:lnSpc>
              <a:buNone/>
            </a:pPr>
            <a:r>
              <a:rPr lang="en-GB" sz="5400" b="1" dirty="0"/>
              <a:t>AVAREF</a:t>
            </a:r>
          </a:p>
          <a:p>
            <a:pPr marL="0" indent="0">
              <a:lnSpc>
                <a:spcPct val="150000"/>
              </a:lnSpc>
              <a:buNone/>
            </a:pPr>
            <a:endParaRPr lang="en-US" altLang="en-US" sz="2400" b="1" dirty="0">
              <a:solidFill>
                <a:srgbClr val="FF0000"/>
              </a:solidFill>
              <a:latin typeface="Verdana" charset="0"/>
              <a:ea typeface="ＭＳ Ｐゴシック" charset="-128"/>
            </a:endParaRPr>
          </a:p>
        </p:txBody>
      </p:sp>
    </p:spTree>
    <p:extLst>
      <p:ext uri="{BB962C8B-B14F-4D97-AF65-F5344CB8AC3E}">
        <p14:creationId xmlns:p14="http://schemas.microsoft.com/office/powerpoint/2010/main" val="235066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 y="0"/>
            <a:ext cx="9143642" cy="6858000"/>
          </a:xfrm>
          <a:prstGeom prst="rect">
            <a:avLst/>
          </a:prstGeom>
        </p:spPr>
      </p:pic>
      <p:sp>
        <p:nvSpPr>
          <p:cNvPr id="7" name="Content Placeholder 3"/>
          <p:cNvSpPr>
            <a:spLocks noGrp="1"/>
          </p:cNvSpPr>
          <p:nvPr>
            <p:ph idx="1"/>
          </p:nvPr>
        </p:nvSpPr>
        <p:spPr>
          <a:xfrm>
            <a:off x="575556" y="1340768"/>
            <a:ext cx="7992888" cy="5400600"/>
          </a:xfrm>
        </p:spPr>
        <p:txBody>
          <a:bodyPr>
            <a:normAutofit/>
          </a:bodyPr>
          <a:lstStyle/>
          <a:p>
            <a:pPr>
              <a:lnSpc>
                <a:spcPct val="150000"/>
              </a:lnSpc>
            </a:pPr>
            <a:r>
              <a:rPr lang="en-GB" sz="2400" dirty="0">
                <a:latin typeface="Verdana" panose="020B0604030504040204" pitchFamily="34" charset="0"/>
                <a:ea typeface="Verdana" panose="020B0604030504040204" pitchFamily="34" charset="0"/>
                <a:cs typeface="Verdana" panose="020B0604030504040204" pitchFamily="34" charset="0"/>
              </a:rPr>
              <a:t>Objective </a:t>
            </a:r>
            <a:r>
              <a:rPr lang="en-GB" sz="2400" b="1" dirty="0">
                <a:latin typeface="Verdana" panose="020B0604030504040204" pitchFamily="34" charset="0"/>
                <a:ea typeface="Verdana" panose="020B0604030504040204" pitchFamily="34" charset="0"/>
                <a:cs typeface="Verdana" panose="020B0604030504040204" pitchFamily="34" charset="0"/>
              </a:rPr>
              <a:t> </a:t>
            </a:r>
            <a:r>
              <a:rPr lang="en-GB" sz="2400" dirty="0">
                <a:latin typeface="Verdana" panose="020B0604030504040204" pitchFamily="34" charset="0"/>
                <a:ea typeface="Verdana" panose="020B0604030504040204" pitchFamily="34" charset="0"/>
                <a:cs typeface="Verdana" panose="020B0604030504040204" pitchFamily="34" charset="0"/>
              </a:rPr>
              <a:t> </a:t>
            </a:r>
          </a:p>
          <a:p>
            <a:pPr lvl="1">
              <a:lnSpc>
                <a:spcPct val="150000"/>
              </a:lnSpc>
            </a:pPr>
            <a:r>
              <a:rPr lang="en-GB" sz="2400" dirty="0"/>
              <a:t>Informal capacity-building platform of NRAs &amp; Ethics </a:t>
            </a:r>
          </a:p>
          <a:p>
            <a:pPr lvl="1">
              <a:lnSpc>
                <a:spcPct val="150000"/>
              </a:lnSpc>
            </a:pPr>
            <a:r>
              <a:rPr lang="en-GB" sz="2400" dirty="0"/>
              <a:t>To improve regulatory oversight of interventional clinical trials conducted in Africa</a:t>
            </a:r>
            <a:r>
              <a:rPr lang="en-GB" sz="2400" dirty="0">
                <a:solidFill>
                  <a:srgbClr val="FF0000"/>
                </a:solidFill>
              </a:rPr>
              <a:t>.</a:t>
            </a:r>
          </a:p>
          <a:p>
            <a:pPr>
              <a:lnSpc>
                <a:spcPct val="150000"/>
              </a:lnSpc>
            </a:pPr>
            <a:r>
              <a:rPr lang="en-GB" sz="2400" dirty="0">
                <a:latin typeface="Verdana" panose="020B0604030504040204" pitchFamily="34" charset="0"/>
                <a:ea typeface="Verdana" panose="020B0604030504040204" pitchFamily="34" charset="0"/>
                <a:cs typeface="Verdana" panose="020B0604030504040204" pitchFamily="34" charset="0"/>
              </a:rPr>
              <a:t>Success </a:t>
            </a:r>
          </a:p>
          <a:p>
            <a:pPr lvl="1">
              <a:lnSpc>
                <a:spcPct val="150000"/>
              </a:lnSpc>
            </a:pPr>
            <a:r>
              <a:rPr lang="en-GB" sz="2400" dirty="0"/>
              <a:t>Strengthened  regulatory and ethics reviews &amp; oversight</a:t>
            </a:r>
          </a:p>
          <a:p>
            <a:pPr lvl="1">
              <a:lnSpc>
                <a:spcPct val="150000"/>
              </a:lnSpc>
            </a:pPr>
            <a:r>
              <a:rPr lang="en-GB" sz="2400" dirty="0"/>
              <a:t>Promoted harmonized standards and approaches</a:t>
            </a:r>
          </a:p>
          <a:p>
            <a:pPr lvl="1">
              <a:lnSpc>
                <a:spcPct val="150000"/>
              </a:lnSpc>
            </a:pPr>
            <a:r>
              <a:rPr lang="en-GB" sz="2400" dirty="0"/>
              <a:t>Accelerated review of vaccines of public health value  </a:t>
            </a:r>
            <a:endParaRPr lang="en-US" altLang="en-US" sz="2400" b="1" dirty="0">
              <a:solidFill>
                <a:srgbClr val="FF0000"/>
              </a:solidFill>
              <a:latin typeface="Verdana" charset="0"/>
              <a:ea typeface="ＭＳ Ｐゴシック" charset="-128"/>
            </a:endParaRPr>
          </a:p>
        </p:txBody>
      </p:sp>
    </p:spTree>
    <p:extLst>
      <p:ext uri="{BB962C8B-B14F-4D97-AF65-F5344CB8AC3E}">
        <p14:creationId xmlns:p14="http://schemas.microsoft.com/office/powerpoint/2010/main" val="66932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556" y="875913"/>
            <a:ext cx="2337995" cy="1223412"/>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b="1" dirty="0">
                <a:solidFill>
                  <a:srgbClr val="000090"/>
                </a:solidFill>
              </a:rPr>
              <a:t>AMRH GOVERNANCE STRUCTURE 2019</a:t>
            </a:r>
          </a:p>
          <a:p>
            <a:endParaRPr lang="en-US" sz="1050" dirty="0">
              <a:solidFill>
                <a:srgbClr val="000090"/>
              </a:solidFill>
            </a:endParaRPr>
          </a:p>
          <a:p>
            <a:endParaRPr lang="en-US" sz="1050" dirty="0">
              <a:solidFill>
                <a:srgbClr val="000090"/>
              </a:solidFill>
            </a:endParaRPr>
          </a:p>
          <a:p>
            <a:endParaRPr lang="en-US" sz="1050" dirty="0">
              <a:solidFill>
                <a:srgbClr val="000090"/>
              </a:solidFill>
            </a:endParaRPr>
          </a:p>
          <a:p>
            <a:endParaRPr lang="en-US" sz="1050" dirty="0">
              <a:solidFill>
                <a:srgbClr val="000090"/>
              </a:solidFill>
            </a:endParaRPr>
          </a:p>
          <a:p>
            <a:endParaRPr lang="en-US" sz="1050" dirty="0">
              <a:solidFill>
                <a:srgbClr val="000090"/>
              </a:solidFill>
            </a:endParaRPr>
          </a:p>
        </p:txBody>
      </p:sp>
      <p:sp>
        <p:nvSpPr>
          <p:cNvPr id="5" name="Rectangle 4"/>
          <p:cNvSpPr/>
          <p:nvPr/>
        </p:nvSpPr>
        <p:spPr>
          <a:xfrm>
            <a:off x="2631818" y="911246"/>
            <a:ext cx="3947727" cy="42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African Medicines Regulators Conference (AMRC)</a:t>
            </a:r>
          </a:p>
          <a:p>
            <a:pPr algn="ctr"/>
            <a:r>
              <a:rPr lang="en-US" sz="1350" dirty="0"/>
              <a:t>ASSEMBLY</a:t>
            </a:r>
          </a:p>
        </p:txBody>
      </p:sp>
      <p:sp>
        <p:nvSpPr>
          <p:cNvPr id="9" name="Down Arrow Callout 8"/>
          <p:cNvSpPr/>
          <p:nvPr/>
        </p:nvSpPr>
        <p:spPr>
          <a:xfrm>
            <a:off x="2272444" y="2983800"/>
            <a:ext cx="1120936" cy="913240"/>
          </a:xfrm>
          <a:prstGeom prst="downArrowCallou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AVAREF</a:t>
            </a:r>
          </a:p>
        </p:txBody>
      </p:sp>
      <p:sp>
        <p:nvSpPr>
          <p:cNvPr id="10" name="Down Arrow Callout 9"/>
          <p:cNvSpPr/>
          <p:nvPr/>
        </p:nvSpPr>
        <p:spPr>
          <a:xfrm>
            <a:off x="3551180" y="2983800"/>
            <a:ext cx="795339" cy="913239"/>
          </a:xfrm>
          <a:prstGeom prst="downArrowCallou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ABRF</a:t>
            </a:r>
          </a:p>
        </p:txBody>
      </p:sp>
      <p:sp>
        <p:nvSpPr>
          <p:cNvPr id="11" name="Down Arrow Callout 10"/>
          <p:cNvSpPr/>
          <p:nvPr/>
        </p:nvSpPr>
        <p:spPr>
          <a:xfrm>
            <a:off x="4518034" y="2983800"/>
            <a:ext cx="1168328" cy="904839"/>
          </a:xfrm>
          <a:prstGeom prst="downArrowCallout">
            <a:avLst>
              <a:gd name="adj1" fmla="val 25000"/>
              <a:gd name="adj2" fmla="val 25000"/>
              <a:gd name="adj3" fmla="val 27857"/>
              <a:gd name="adj4" fmla="val 68436"/>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RCD + Policy &amp; Regulatory Reforms</a:t>
            </a:r>
          </a:p>
        </p:txBody>
      </p:sp>
      <p:sp>
        <p:nvSpPr>
          <p:cNvPr id="12" name="Down Arrow Callout 11"/>
          <p:cNvSpPr/>
          <p:nvPr/>
        </p:nvSpPr>
        <p:spPr>
          <a:xfrm>
            <a:off x="5844162" y="2983799"/>
            <a:ext cx="878935" cy="913241"/>
          </a:xfrm>
          <a:prstGeom prst="downArrowCallou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PAHWP</a:t>
            </a:r>
          </a:p>
        </p:txBody>
      </p:sp>
      <p:sp>
        <p:nvSpPr>
          <p:cNvPr id="13" name="Down Arrow Callout 12"/>
          <p:cNvSpPr/>
          <p:nvPr/>
        </p:nvSpPr>
        <p:spPr>
          <a:xfrm>
            <a:off x="6949499" y="2983799"/>
            <a:ext cx="793779" cy="913240"/>
          </a:xfrm>
          <a:prstGeom prst="downArrowCallou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GMP</a:t>
            </a:r>
          </a:p>
        </p:txBody>
      </p:sp>
      <p:sp>
        <p:nvSpPr>
          <p:cNvPr id="14" name="Down Arrow Callout 13"/>
          <p:cNvSpPr/>
          <p:nvPr/>
        </p:nvSpPr>
        <p:spPr>
          <a:xfrm>
            <a:off x="7960761" y="2983799"/>
            <a:ext cx="658461" cy="913240"/>
          </a:xfrm>
          <a:prstGeom prst="downArrowCallout">
            <a:avLst/>
          </a:prstGeom>
          <a:solidFill>
            <a:schemeClr val="accent1">
              <a:lumMod val="40000"/>
              <a:lumOff val="60000"/>
            </a:schemeClr>
          </a:solidFill>
          <a:ln>
            <a:solidFill>
              <a:srgbClr val="9AC1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APAG</a:t>
            </a:r>
          </a:p>
        </p:txBody>
      </p:sp>
      <p:sp>
        <p:nvSpPr>
          <p:cNvPr id="15" name="Down Arrow Callout 14"/>
          <p:cNvSpPr/>
          <p:nvPr/>
        </p:nvSpPr>
        <p:spPr>
          <a:xfrm>
            <a:off x="1422820" y="2997358"/>
            <a:ext cx="587552" cy="887148"/>
          </a:xfrm>
          <a:prstGeom prst="downArrowCallou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AMQF </a:t>
            </a:r>
          </a:p>
        </p:txBody>
      </p:sp>
      <p:sp>
        <p:nvSpPr>
          <p:cNvPr id="16" name="Up Arrow Callout 15"/>
          <p:cNvSpPr/>
          <p:nvPr/>
        </p:nvSpPr>
        <p:spPr>
          <a:xfrm>
            <a:off x="2306069" y="3908799"/>
            <a:ext cx="1051802" cy="1624244"/>
          </a:xfrm>
          <a:prstGeom prst="upArrowCallout">
            <a:avLst/>
          </a:prstGeom>
          <a:solidFill>
            <a:srgbClr val="1F4E79"/>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350" b="1" dirty="0">
                <a:solidFill>
                  <a:srgbClr val="FF0000"/>
                </a:solidFill>
              </a:rPr>
              <a:t>CLINICAL TRIALS &amp; OVERSIGHT</a:t>
            </a:r>
            <a:r>
              <a:rPr lang="en-GB" sz="1350" dirty="0">
                <a:solidFill>
                  <a:srgbClr val="FF0000"/>
                </a:solidFill>
              </a:rPr>
              <a:t> </a:t>
            </a:r>
            <a:endParaRPr lang="en-US" sz="1350" dirty="0">
              <a:solidFill>
                <a:srgbClr val="FF0000"/>
              </a:solidFill>
            </a:endParaRPr>
          </a:p>
        </p:txBody>
      </p:sp>
      <p:sp>
        <p:nvSpPr>
          <p:cNvPr id="18" name="Up Arrow Callout 17"/>
          <p:cNvSpPr/>
          <p:nvPr/>
        </p:nvSpPr>
        <p:spPr>
          <a:xfrm>
            <a:off x="1175898" y="3908797"/>
            <a:ext cx="1069720" cy="1624246"/>
          </a:xfrm>
          <a:prstGeom prst="upArrowCallout">
            <a:avLst/>
          </a:prstGeom>
          <a:solidFill>
            <a:schemeClr val="accent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350" b="1" dirty="0"/>
              <a:t>Mkt Surveillance &amp; Control + Lab Access &amp; Testing</a:t>
            </a:r>
            <a:r>
              <a:rPr lang="en-GB" sz="1350" dirty="0"/>
              <a:t> </a:t>
            </a:r>
            <a:endParaRPr lang="en-US" sz="1350" dirty="0"/>
          </a:p>
        </p:txBody>
      </p:sp>
      <p:sp>
        <p:nvSpPr>
          <p:cNvPr id="20" name="Up Arrow Callout 19"/>
          <p:cNvSpPr/>
          <p:nvPr/>
        </p:nvSpPr>
        <p:spPr>
          <a:xfrm>
            <a:off x="3398320" y="3911283"/>
            <a:ext cx="1101071" cy="1610000"/>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p>
          <a:p>
            <a:pPr algn="ctr"/>
            <a:r>
              <a:rPr lang="en-US" sz="1350" dirty="0"/>
              <a:t>Blood &amp; Blood Products</a:t>
            </a:r>
          </a:p>
          <a:p>
            <a:pPr algn="ctr"/>
            <a:endParaRPr lang="en-US" sz="1350" dirty="0"/>
          </a:p>
        </p:txBody>
      </p:sp>
      <p:sp>
        <p:nvSpPr>
          <p:cNvPr id="22" name="Up Arrow Callout 21"/>
          <p:cNvSpPr/>
          <p:nvPr/>
        </p:nvSpPr>
        <p:spPr>
          <a:xfrm>
            <a:off x="4553313" y="3900399"/>
            <a:ext cx="1103063" cy="1632644"/>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350" b="1" dirty="0"/>
              <a:t>Regulatory Systems</a:t>
            </a:r>
            <a:endParaRPr lang="en-US" sz="1350" dirty="0"/>
          </a:p>
        </p:txBody>
      </p:sp>
      <p:sp>
        <p:nvSpPr>
          <p:cNvPr id="23" name="Up Arrow Callout 22"/>
          <p:cNvSpPr/>
          <p:nvPr/>
        </p:nvSpPr>
        <p:spPr>
          <a:xfrm>
            <a:off x="5801226" y="3908798"/>
            <a:ext cx="956410" cy="1624244"/>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350" b="1" dirty="0"/>
              <a:t>Medical Devices</a:t>
            </a:r>
            <a:endParaRPr lang="en-US" sz="1350" dirty="0"/>
          </a:p>
        </p:txBody>
      </p:sp>
      <p:sp>
        <p:nvSpPr>
          <p:cNvPr id="24" name="Up Arrow Callout 23"/>
          <p:cNvSpPr/>
          <p:nvPr/>
        </p:nvSpPr>
        <p:spPr>
          <a:xfrm>
            <a:off x="6866679" y="3913707"/>
            <a:ext cx="968750" cy="1607575"/>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350" b="1" dirty="0"/>
              <a:t>GMP/Regulatory Inspections</a:t>
            </a:r>
            <a:endParaRPr lang="en-US" sz="1350" dirty="0"/>
          </a:p>
        </p:txBody>
      </p:sp>
      <p:sp>
        <p:nvSpPr>
          <p:cNvPr id="25" name="Up Arrow Callout 24"/>
          <p:cNvSpPr/>
          <p:nvPr/>
        </p:nvSpPr>
        <p:spPr>
          <a:xfrm>
            <a:off x="7901967" y="3913706"/>
            <a:ext cx="787810" cy="1607575"/>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350" b="1" dirty="0"/>
              <a:t>Vigilance</a:t>
            </a:r>
            <a:endParaRPr lang="en-US" sz="1350" dirty="0"/>
          </a:p>
        </p:txBody>
      </p:sp>
      <p:sp>
        <p:nvSpPr>
          <p:cNvPr id="26" name="Rectangle 25"/>
          <p:cNvSpPr/>
          <p:nvPr/>
        </p:nvSpPr>
        <p:spPr>
          <a:xfrm>
            <a:off x="443785" y="5521283"/>
            <a:ext cx="8269511" cy="4794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50" dirty="0"/>
              <a:t> JOINT ACTION GROUPS (JAGs)</a:t>
            </a:r>
          </a:p>
          <a:p>
            <a:pPr algn="ctr"/>
            <a:r>
              <a:rPr lang="en-US" sz="1350" i="1" dirty="0"/>
              <a:t>Comprising of Members of &amp; Observers to the AMRH Partnership Platform</a:t>
            </a:r>
          </a:p>
        </p:txBody>
      </p:sp>
      <p:sp>
        <p:nvSpPr>
          <p:cNvPr id="59" name="Round Single Corner Rectangle 58"/>
          <p:cNvSpPr/>
          <p:nvPr/>
        </p:nvSpPr>
        <p:spPr>
          <a:xfrm rot="5400000">
            <a:off x="6862428" y="3775568"/>
            <a:ext cx="4104188" cy="220316"/>
          </a:xfrm>
          <a:prstGeom prst="round1Rect">
            <a:avLst/>
          </a:prstGeom>
          <a:solidFill>
            <a:schemeClr val="accent1">
              <a:lumMod val="20000"/>
              <a:lumOff val="80000"/>
            </a:schemeClr>
          </a:solidFill>
          <a:effectLst>
            <a:glow rad="228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t>NEPAD-WHO JOINT SECRETARIAT</a:t>
            </a:r>
          </a:p>
        </p:txBody>
      </p:sp>
      <p:sp>
        <p:nvSpPr>
          <p:cNvPr id="62" name="Round Single Corner Rectangle 61"/>
          <p:cNvSpPr/>
          <p:nvPr/>
        </p:nvSpPr>
        <p:spPr>
          <a:xfrm rot="16200000">
            <a:off x="-1791734" y="3847545"/>
            <a:ext cx="4086090" cy="220316"/>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50" dirty="0"/>
              <a:t>AMRH PARTNERSHIP PLATFORM</a:t>
            </a:r>
          </a:p>
        </p:txBody>
      </p:sp>
      <p:cxnSp>
        <p:nvCxnSpPr>
          <p:cNvPr id="64" name="Straight Arrow Connector 63"/>
          <p:cNvCxnSpPr/>
          <p:nvPr/>
        </p:nvCxnSpPr>
        <p:spPr>
          <a:xfrm flipV="1">
            <a:off x="420266" y="2090582"/>
            <a:ext cx="2023563" cy="750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6780836" y="2073016"/>
            <a:ext cx="2011769" cy="17567"/>
          </a:xfrm>
          <a:prstGeom prst="straightConnector1">
            <a:avLst/>
          </a:prstGeom>
          <a:ln>
            <a:solidFill>
              <a:srgbClr val="0000FF"/>
            </a:solidFill>
            <a:headEnd type="arrow"/>
            <a:tailEnd type="arrow"/>
          </a:ln>
          <a:effectLst>
            <a:glow rad="50800">
              <a:srgbClr val="CCFFCC">
                <a:alpha val="66000"/>
              </a:srgbClr>
            </a:glow>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8486800" y="2810811"/>
            <a:ext cx="282287" cy="0"/>
          </a:xfrm>
          <a:prstGeom prst="straightConnector1">
            <a:avLst/>
          </a:prstGeom>
          <a:ln>
            <a:solidFill>
              <a:srgbClr val="0000FF"/>
            </a:solidFill>
            <a:headEnd type="arrow"/>
            <a:tailEnd type="arrow"/>
          </a:ln>
          <a:effectLst>
            <a:glow rad="63500">
              <a:srgbClr val="CCFFCC">
                <a:alpha val="75000"/>
              </a:srgbClr>
            </a:glow>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8357608" y="4306135"/>
            <a:ext cx="343929" cy="0"/>
          </a:xfrm>
          <a:prstGeom prst="straightConnector1">
            <a:avLst/>
          </a:prstGeom>
          <a:ln>
            <a:solidFill>
              <a:srgbClr val="0000FF"/>
            </a:solidFill>
            <a:headEnd type="arrow"/>
            <a:tailEnd type="arrow"/>
          </a:ln>
          <a:effectLst>
            <a:glow rad="63500">
              <a:srgbClr val="CCFFCC">
                <a:alpha val="75000"/>
              </a:srgbClr>
            </a:glow>
          </a:effectLst>
        </p:spPr>
        <p:style>
          <a:lnRef idx="2">
            <a:schemeClr val="accent1"/>
          </a:lnRef>
          <a:fillRef idx="0">
            <a:schemeClr val="accent1"/>
          </a:fillRef>
          <a:effectRef idx="1">
            <a:schemeClr val="accent1"/>
          </a:effectRef>
          <a:fontRef idx="minor">
            <a:schemeClr val="tx1"/>
          </a:fontRef>
        </p:style>
      </p:cxnSp>
      <p:sp>
        <p:nvSpPr>
          <p:cNvPr id="98" name="Up-Down Arrow Callout 97"/>
          <p:cNvSpPr/>
          <p:nvPr/>
        </p:nvSpPr>
        <p:spPr>
          <a:xfrm>
            <a:off x="2810373" y="1354985"/>
            <a:ext cx="3562940" cy="478647"/>
          </a:xfrm>
          <a:prstGeom prst="up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350" dirty="0"/>
              <a:t>AUC-NEPAD-WHO JOINT SECRETARIAT</a:t>
            </a:r>
          </a:p>
        </p:txBody>
      </p:sp>
      <p:sp>
        <p:nvSpPr>
          <p:cNvPr id="100" name="Up-Down Arrow Callout 99"/>
          <p:cNvSpPr/>
          <p:nvPr/>
        </p:nvSpPr>
        <p:spPr>
          <a:xfrm>
            <a:off x="2443830" y="1739245"/>
            <a:ext cx="4305257" cy="863299"/>
          </a:xfrm>
          <a:prstGeom prst="upDownArrowCallout">
            <a:avLst>
              <a:gd name="adj1" fmla="val 0"/>
              <a:gd name="adj2" fmla="val 12785"/>
              <a:gd name="adj3" fmla="val 25000"/>
              <a:gd name="adj4" fmla="val 48123"/>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AMRH Steering Committee</a:t>
            </a:r>
          </a:p>
          <a:p>
            <a:pPr algn="ctr"/>
            <a:r>
              <a:rPr lang="en-US" sz="1200" i="1" dirty="0"/>
              <a:t>Representing the 8 RECs of the AU</a:t>
            </a:r>
          </a:p>
        </p:txBody>
      </p:sp>
      <p:sp>
        <p:nvSpPr>
          <p:cNvPr id="27" name="Down Arrow Callout 26"/>
          <p:cNvSpPr/>
          <p:nvPr/>
        </p:nvSpPr>
        <p:spPr>
          <a:xfrm>
            <a:off x="408507" y="2972039"/>
            <a:ext cx="837452" cy="913240"/>
          </a:xfrm>
          <a:prstGeom prst="downArrowCallout">
            <a:avLst/>
          </a:prstGeom>
          <a:solidFill>
            <a:schemeClr val="accent1">
              <a:lumMod val="40000"/>
              <a:lumOff val="60000"/>
            </a:schemeClr>
          </a:solidFill>
          <a:ln>
            <a:solidFill>
              <a:srgbClr val="9AC1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B050"/>
                </a:solidFill>
              </a:rPr>
              <a:t>MA &amp; </a:t>
            </a:r>
            <a:r>
              <a:rPr lang="en-US" sz="1125" dirty="0">
                <a:solidFill>
                  <a:srgbClr val="00B050"/>
                </a:solidFill>
              </a:rPr>
              <a:t>Registration</a:t>
            </a:r>
          </a:p>
        </p:txBody>
      </p:sp>
      <p:sp>
        <p:nvSpPr>
          <p:cNvPr id="28" name="Up Arrow Callout 27"/>
          <p:cNvSpPr/>
          <p:nvPr/>
        </p:nvSpPr>
        <p:spPr>
          <a:xfrm>
            <a:off x="455544" y="3908799"/>
            <a:ext cx="673314" cy="1607575"/>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350" b="1" dirty="0">
                <a:solidFill>
                  <a:srgbClr val="00B050"/>
                </a:solidFill>
              </a:rPr>
              <a:t>TBD </a:t>
            </a:r>
            <a:endParaRPr lang="en-US" sz="1350" dirty="0">
              <a:solidFill>
                <a:srgbClr val="00B050"/>
              </a:solidFill>
            </a:endParaRPr>
          </a:p>
        </p:txBody>
      </p:sp>
      <p:sp>
        <p:nvSpPr>
          <p:cNvPr id="8" name="Rectangle 7"/>
          <p:cNvSpPr/>
          <p:nvPr/>
        </p:nvSpPr>
        <p:spPr>
          <a:xfrm>
            <a:off x="408507" y="2602544"/>
            <a:ext cx="8210715" cy="416535"/>
          </a:xfrm>
          <a:prstGeom prst="rect">
            <a:avLst/>
          </a:prstGeom>
          <a:solidFill>
            <a:srgbClr val="60AE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CONTINENTAL TECHNICAL WORKING GROUPS (TWGs)</a:t>
            </a:r>
          </a:p>
        </p:txBody>
      </p:sp>
      <p:sp>
        <p:nvSpPr>
          <p:cNvPr id="2" name="TextBox 1"/>
          <p:cNvSpPr txBox="1"/>
          <p:nvPr/>
        </p:nvSpPr>
        <p:spPr>
          <a:xfrm>
            <a:off x="220359" y="1130658"/>
            <a:ext cx="993438" cy="473206"/>
          </a:xfrm>
          <a:prstGeom prst="rect">
            <a:avLst/>
          </a:prstGeom>
          <a:solidFill>
            <a:schemeClr val="accent1">
              <a:lumMod val="20000"/>
              <a:lumOff val="80000"/>
            </a:schemeClr>
          </a:solidFill>
        </p:spPr>
        <p:txBody>
          <a:bodyPr wrap="square" rtlCol="0">
            <a:spAutoFit/>
          </a:bodyPr>
          <a:lstStyle/>
          <a:p>
            <a:r>
              <a:rPr lang="en-US" sz="825" dirty="0">
                <a:solidFill>
                  <a:srgbClr val="3366FF"/>
                </a:solidFill>
              </a:rPr>
              <a:t>LIGHT BLUE = TWG Not yet established</a:t>
            </a:r>
          </a:p>
        </p:txBody>
      </p:sp>
      <p:sp>
        <p:nvSpPr>
          <p:cNvPr id="3" name="TextBox 2"/>
          <p:cNvSpPr txBox="1"/>
          <p:nvPr/>
        </p:nvSpPr>
        <p:spPr>
          <a:xfrm>
            <a:off x="208600" y="1474287"/>
            <a:ext cx="1005197" cy="346249"/>
          </a:xfrm>
          <a:prstGeom prst="rect">
            <a:avLst/>
          </a:prstGeom>
          <a:solidFill>
            <a:srgbClr val="60AEDB"/>
          </a:solidFill>
        </p:spPr>
        <p:txBody>
          <a:bodyPr wrap="square" rtlCol="0">
            <a:spAutoFit/>
          </a:bodyPr>
          <a:lstStyle/>
          <a:p>
            <a:r>
              <a:rPr lang="en-US" sz="825" dirty="0">
                <a:solidFill>
                  <a:srgbClr val="FFFFFF"/>
                </a:solidFill>
              </a:rPr>
              <a:t>MEDIUM BLUE = TWG Functional</a:t>
            </a:r>
          </a:p>
        </p:txBody>
      </p:sp>
      <p:sp>
        <p:nvSpPr>
          <p:cNvPr id="4" name="TextBox 3"/>
          <p:cNvSpPr txBox="1"/>
          <p:nvPr/>
        </p:nvSpPr>
        <p:spPr>
          <a:xfrm>
            <a:off x="1279698" y="1130658"/>
            <a:ext cx="1002853" cy="473206"/>
          </a:xfrm>
          <a:prstGeom prst="rect">
            <a:avLst/>
          </a:prstGeom>
          <a:solidFill>
            <a:schemeClr val="accent5"/>
          </a:solidFill>
          <a:ln>
            <a:solidFill>
              <a:srgbClr val="000090"/>
            </a:solidFill>
          </a:ln>
        </p:spPr>
        <p:txBody>
          <a:bodyPr wrap="square" rtlCol="0">
            <a:spAutoFit/>
          </a:bodyPr>
          <a:lstStyle/>
          <a:p>
            <a:r>
              <a:rPr lang="en-US" sz="825" dirty="0">
                <a:solidFill>
                  <a:srgbClr val="FFFFFF"/>
                </a:solidFill>
              </a:rPr>
              <a:t>DARK BLUE = JAG Not yet established</a:t>
            </a:r>
          </a:p>
        </p:txBody>
      </p:sp>
      <p:sp>
        <p:nvSpPr>
          <p:cNvPr id="6" name="TextBox 5"/>
          <p:cNvSpPr txBox="1"/>
          <p:nvPr/>
        </p:nvSpPr>
        <p:spPr>
          <a:xfrm>
            <a:off x="1279693" y="1476877"/>
            <a:ext cx="1002857" cy="346249"/>
          </a:xfrm>
          <a:prstGeom prst="rect">
            <a:avLst/>
          </a:prstGeom>
          <a:solidFill>
            <a:srgbClr val="1F4E79"/>
          </a:solidFill>
        </p:spPr>
        <p:txBody>
          <a:bodyPr wrap="square" rtlCol="0">
            <a:spAutoFit/>
          </a:bodyPr>
          <a:lstStyle/>
          <a:p>
            <a:r>
              <a:rPr lang="en-US" sz="825" dirty="0">
                <a:solidFill>
                  <a:srgbClr val="FFFFFF"/>
                </a:solidFill>
              </a:rPr>
              <a:t>INDIGO = JAG</a:t>
            </a:r>
          </a:p>
          <a:p>
            <a:r>
              <a:rPr lang="en-US" sz="825" dirty="0">
                <a:solidFill>
                  <a:srgbClr val="FFFFFF"/>
                </a:solidFill>
              </a:rPr>
              <a:t> Established</a:t>
            </a:r>
          </a:p>
        </p:txBody>
      </p:sp>
    </p:spTree>
    <p:extLst>
      <p:ext uri="{BB962C8B-B14F-4D97-AF65-F5344CB8AC3E}">
        <p14:creationId xmlns:p14="http://schemas.microsoft.com/office/powerpoint/2010/main" val="154504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9515</TotalTime>
  <Words>966</Words>
  <Application>Microsoft Office PowerPoint</Application>
  <PresentationFormat>On-screen Show (4:3)</PresentationFormat>
  <Paragraphs>141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and domestication of AVAREF documents as part of AMRH (2)</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Ford</dc:creator>
  <cp:lastModifiedBy>IAPO</cp:lastModifiedBy>
  <cp:revision>59</cp:revision>
  <dcterms:created xsi:type="dcterms:W3CDTF">2015-10-23T08:40:56Z</dcterms:created>
  <dcterms:modified xsi:type="dcterms:W3CDTF">2021-07-23T07:51:50Z</dcterms:modified>
</cp:coreProperties>
</file>